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72" r:id="rId4"/>
    <p:sldId id="29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92" r:id="rId15"/>
    <p:sldId id="283" r:id="rId16"/>
    <p:sldId id="284" r:id="rId17"/>
    <p:sldId id="294" r:id="rId18"/>
    <p:sldId id="288" r:id="rId19"/>
    <p:sldId id="295" r:id="rId20"/>
    <p:sldId id="290" r:id="rId21"/>
    <p:sldId id="268" r:id="rId22"/>
    <p:sldId id="29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Todircan" initials="MT" lastIdx="1" clrIdx="0">
    <p:extLst>
      <p:ext uri="{19B8F6BF-5375-455C-9EA6-DF929625EA0E}">
        <p15:presenceInfo xmlns:p15="http://schemas.microsoft.com/office/powerpoint/2012/main" userId="340eae3c586ad5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B22"/>
    <a:srgbClr val="167DA2"/>
    <a:srgbClr val="10542A"/>
    <a:srgbClr val="EE5416"/>
    <a:srgbClr val="250ED0"/>
    <a:srgbClr val="74C903"/>
    <a:srgbClr val="A5FC32"/>
    <a:srgbClr val="F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55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8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422B2-A892-4C65-846F-4E3B3B9BF080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EF1EC-3734-4983-8E72-788F5980A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BC153761-C7CE-4A2E-B712-10CA4A7678E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44E3C080-6862-4A26-A202-0DC10277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0073" y="6279144"/>
            <a:ext cx="4873869" cy="532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Academia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 </a:t>
            </a:r>
            <a:r>
              <a:rPr lang="ro-RO" dirty="0"/>
              <a:t>din Bucureşti</a:t>
            </a:r>
          </a:p>
          <a:p>
            <a:r>
              <a:rPr lang="ro-RO" dirty="0"/>
              <a:t>Direcţia Relaţii  Internaţionale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ational.ase.ro/uploads/Ghidul_Studentului_Erasmu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ational.ase.ro/uploads/Grila_echivalare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ational.ase.ro/uploads/Formular_candidatura_plasamente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facebook.com/ASEBucharest.DR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ational.ase.ro/uploads/Declaratie_angajament_studenti_an_III.pdf" TargetMode="External"/><Relationship Id="rId2" Type="http://schemas.openxmlformats.org/officeDocument/2006/relationships/hyperlink" Target="http://international.ase.ro/uploads/Formular_candidatura_Erasmus_2018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ational.ase.ro/uploads/Modele_teste_limb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200400"/>
            <a:ext cx="7920880" cy="1524000"/>
          </a:xfrm>
        </p:spPr>
        <p:txBody>
          <a:bodyPr/>
          <a:lstStyle/>
          <a:p>
            <a:pPr algn="ctr"/>
            <a:r>
              <a:rPr lang="ro-RO" sz="7200" dirty="0">
                <a:solidFill>
                  <a:srgbClr val="C00000"/>
                </a:solidFill>
              </a:rPr>
              <a:t>E</a:t>
            </a:r>
            <a:r>
              <a:rPr lang="ro-RO" sz="7200" dirty="0">
                <a:solidFill>
                  <a:srgbClr val="00B050"/>
                </a:solidFill>
              </a:rPr>
              <a:t>x</a:t>
            </a:r>
            <a:r>
              <a:rPr lang="ro-RO" sz="7200" dirty="0">
                <a:solidFill>
                  <a:srgbClr val="0070C0"/>
                </a:solidFill>
              </a:rPr>
              <a:t>p</a:t>
            </a:r>
            <a:r>
              <a:rPr lang="ro-RO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ro-RO" sz="7200" dirty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ro-RO" sz="7200" dirty="0">
                <a:solidFill>
                  <a:srgbClr val="FFC000"/>
                </a:solidFill>
              </a:rPr>
              <a:t>i</a:t>
            </a:r>
            <a:r>
              <a:rPr lang="ro-RO" sz="7200" dirty="0">
                <a:solidFill>
                  <a:srgbClr val="7030A0"/>
                </a:solidFill>
              </a:rPr>
              <a:t>e</a:t>
            </a:r>
            <a:r>
              <a:rPr lang="ro-RO" sz="7200" dirty="0">
                <a:solidFill>
                  <a:srgbClr val="002060"/>
                </a:solidFill>
              </a:rPr>
              <a:t>n</a:t>
            </a:r>
            <a:r>
              <a:rPr lang="ro-RO" sz="7200" dirty="0">
                <a:solidFill>
                  <a:srgbClr val="FA0A0A"/>
                </a:solidFill>
              </a:rPr>
              <a:t>ţ</a:t>
            </a:r>
            <a:r>
              <a:rPr lang="ro-RO" sz="7200" dirty="0">
                <a:solidFill>
                  <a:srgbClr val="74C903"/>
                </a:solidFill>
              </a:rPr>
              <a:t>a</a:t>
            </a:r>
            <a:r>
              <a:rPr lang="ro-RO" sz="7200" dirty="0"/>
              <a:t> </a:t>
            </a:r>
            <a:r>
              <a:rPr lang="ro-RO" sz="7200" dirty="0">
                <a:solidFill>
                  <a:srgbClr val="250ED0"/>
                </a:solidFill>
              </a:rPr>
              <a:t>E</a:t>
            </a:r>
            <a:r>
              <a:rPr lang="ro-RO" sz="7200" dirty="0">
                <a:solidFill>
                  <a:srgbClr val="EE5416"/>
                </a:solidFill>
              </a:rPr>
              <a:t>R</a:t>
            </a:r>
            <a:r>
              <a:rPr lang="ro-RO" sz="7200" dirty="0">
                <a:solidFill>
                  <a:srgbClr val="851560"/>
                </a:solidFill>
              </a:rPr>
              <a:t>A</a:t>
            </a:r>
            <a:r>
              <a:rPr lang="ro-RO" sz="7200" dirty="0">
                <a:solidFill>
                  <a:srgbClr val="E8B330"/>
                </a:solidFill>
              </a:rPr>
              <a:t>S</a:t>
            </a:r>
            <a:r>
              <a:rPr lang="ro-RO" sz="7200" dirty="0">
                <a:solidFill>
                  <a:srgbClr val="10542A"/>
                </a:solidFill>
              </a:rPr>
              <a:t>M</a:t>
            </a:r>
            <a:r>
              <a:rPr lang="ro-RO" sz="7200" dirty="0">
                <a:solidFill>
                  <a:srgbClr val="A90B22"/>
                </a:solidFill>
              </a:rPr>
              <a:t>U</a:t>
            </a:r>
            <a:r>
              <a:rPr lang="ro-RO" sz="7200" dirty="0">
                <a:solidFill>
                  <a:srgbClr val="167DA2"/>
                </a:solidFill>
              </a:rPr>
              <a:t>S</a:t>
            </a:r>
            <a:endParaRPr lang="en-US" sz="7200" dirty="0">
              <a:solidFill>
                <a:srgbClr val="167DA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013176"/>
            <a:ext cx="6792416" cy="990600"/>
          </a:xfrm>
        </p:spPr>
        <p:txBody>
          <a:bodyPr>
            <a:normAutofit fontScale="92500"/>
          </a:bodyPr>
          <a:lstStyle/>
          <a:p>
            <a:r>
              <a:rPr lang="ro-RO" b="1" dirty="0"/>
              <a:t>Academia de Studii Economice din Bucureşti</a:t>
            </a:r>
          </a:p>
          <a:p>
            <a:r>
              <a:rPr lang="ro-RO" b="1" dirty="0"/>
              <a:t>Direcţia Relaţii Internaţionale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32" y="116632"/>
            <a:ext cx="5127104" cy="279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5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Criterii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selecţie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altLang="en-US" sz="2800" dirty="0">
                <a:latin typeface="Arial" charset="0"/>
              </a:rPr>
              <a:t>	</a:t>
            </a:r>
            <a:r>
              <a:rPr lang="en-US" altLang="en-US" sz="2800" b="1" dirty="0">
                <a:solidFill>
                  <a:srgbClr val="C00000"/>
                </a:solidFill>
                <a:latin typeface="Arial" charset="0"/>
              </a:rPr>
              <a:t>Media de concurs</a:t>
            </a:r>
            <a:r>
              <a:rPr lang="ro-RO" altLang="en-US" sz="2800" b="1" dirty="0">
                <a:solidFill>
                  <a:srgbClr val="C00000"/>
                </a:solidFill>
                <a:latin typeface="Arial" charset="0"/>
              </a:rPr>
              <a:t>:</a:t>
            </a:r>
          </a:p>
          <a:p>
            <a:pPr>
              <a:spcBef>
                <a:spcPct val="100000"/>
              </a:spcBef>
              <a:tabLst>
                <a:tab pos="5472113" algn="l"/>
              </a:tabLst>
            </a:pPr>
            <a:r>
              <a:rPr lang="ro-RO" altLang="en-US" sz="2800" b="1" dirty="0">
                <a:solidFill>
                  <a:srgbClr val="C00000"/>
                </a:solidFill>
                <a:latin typeface="Arial" charset="0"/>
              </a:rPr>
              <a:t>Rezultate profesionale	50%</a:t>
            </a:r>
          </a:p>
          <a:p>
            <a:pPr marL="287338" lvl="1" indent="68263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2100" dirty="0">
              <a:latin typeface="Arial" charset="0"/>
            </a:endParaRPr>
          </a:p>
          <a:p>
            <a:pPr marL="287338" lvl="1" indent="682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100" dirty="0">
                <a:latin typeface="Arial" charset="0"/>
              </a:rPr>
              <a:t>m</a:t>
            </a:r>
            <a:r>
              <a:rPr lang="ro-RO" altLang="en-US" sz="2100" dirty="0">
                <a:latin typeface="Arial" charset="0"/>
              </a:rPr>
              <a:t>edia  aritmetică simplă între</a:t>
            </a:r>
            <a:r>
              <a:rPr lang="en-US" altLang="en-US" sz="2100" dirty="0">
                <a:latin typeface="Arial" charset="0"/>
              </a:rPr>
              <a:t> m</a:t>
            </a:r>
            <a:r>
              <a:rPr lang="ro-RO" altLang="en-US" sz="2100" dirty="0">
                <a:latin typeface="Arial" charset="0"/>
              </a:rPr>
              <a:t>ediile anuale ponderate cu </a:t>
            </a:r>
            <a:r>
              <a:rPr lang="en-US" altLang="en-US" sz="2100" dirty="0" err="1">
                <a:latin typeface="Arial" charset="0"/>
              </a:rPr>
              <a:t>puncte</a:t>
            </a:r>
            <a:r>
              <a:rPr lang="en-US" altLang="en-US" sz="2100" dirty="0">
                <a:latin typeface="Arial" charset="0"/>
              </a:rPr>
              <a:t> de </a:t>
            </a:r>
            <a:r>
              <a:rPr lang="ro-RO" altLang="en-US" sz="2100" dirty="0">
                <a:latin typeface="Arial" charset="0"/>
              </a:rPr>
              <a:t>credit</a:t>
            </a:r>
          </a:p>
          <a:p>
            <a:pPr marL="627063" lvl="3" indent="-2714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en-US" altLang="en-US" sz="1900" dirty="0" err="1">
                <a:latin typeface="Arial" charset="0"/>
              </a:rPr>
              <a:t>pentru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anul</a:t>
            </a:r>
            <a:r>
              <a:rPr lang="en-US" altLang="en-US" sz="1900" dirty="0">
                <a:latin typeface="Arial" charset="0"/>
              </a:rPr>
              <a:t> I </a:t>
            </a:r>
            <a:r>
              <a:rPr lang="en-US" altLang="en-US" sz="1900" dirty="0" err="1">
                <a:latin typeface="Arial" charset="0"/>
              </a:rPr>
              <a:t>licență</a:t>
            </a:r>
            <a:r>
              <a:rPr lang="en-US" altLang="en-US" sz="1900" dirty="0">
                <a:latin typeface="Arial" charset="0"/>
              </a:rPr>
              <a:t>: m</a:t>
            </a:r>
            <a:r>
              <a:rPr lang="ro-RO" altLang="en-US" sz="1900" dirty="0">
                <a:latin typeface="Arial" charset="0"/>
              </a:rPr>
              <a:t>edia sem</a:t>
            </a:r>
            <a:r>
              <a:rPr lang="en-US" altLang="en-US" sz="1900" dirty="0" err="1">
                <a:latin typeface="Arial" charset="0"/>
              </a:rPr>
              <a:t>estrul</a:t>
            </a:r>
            <a:r>
              <a:rPr lang="ro-RO" altLang="en-US" sz="1900" dirty="0">
                <a:latin typeface="Arial" charset="0"/>
              </a:rPr>
              <a:t> I din anul univ</a:t>
            </a:r>
            <a:r>
              <a:rPr lang="en-US" altLang="en-US" sz="1900" dirty="0" err="1">
                <a:latin typeface="Arial" charset="0"/>
              </a:rPr>
              <a:t>ersitar</a:t>
            </a:r>
            <a:r>
              <a:rPr lang="ro-RO" altLang="en-US" sz="1900" dirty="0">
                <a:latin typeface="Arial" charset="0"/>
              </a:rPr>
              <a:t> 2019/2020</a:t>
            </a:r>
            <a:endParaRPr lang="en-US" altLang="en-US" sz="1900" dirty="0">
              <a:latin typeface="Arial" charset="0"/>
            </a:endParaRPr>
          </a:p>
          <a:p>
            <a:pPr marL="627063" lvl="3" indent="-2714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en-US" altLang="en-US" sz="1900" dirty="0" err="1">
                <a:latin typeface="Arial" charset="0"/>
              </a:rPr>
              <a:t>pentru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anii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superiori</a:t>
            </a:r>
            <a:r>
              <a:rPr lang="en-US" altLang="en-US" sz="1900" dirty="0">
                <a:latin typeface="Arial" charset="0"/>
              </a:rPr>
              <a:t>: </a:t>
            </a:r>
            <a:r>
              <a:rPr lang="en-US" altLang="en-US" sz="1900" dirty="0" err="1">
                <a:latin typeface="Arial" charset="0"/>
              </a:rPr>
              <a:t>medie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aritmetică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ro-RO" altLang="en-US" sz="1900" dirty="0">
                <a:latin typeface="Arial" charset="0"/>
              </a:rPr>
              <a:t>între</a:t>
            </a:r>
            <a:r>
              <a:rPr lang="en-US" altLang="en-US" sz="1900" dirty="0">
                <a:latin typeface="Arial" charset="0"/>
              </a:rPr>
              <a:t> m</a:t>
            </a:r>
            <a:r>
              <a:rPr lang="ro-RO" altLang="en-US" sz="1900" dirty="0">
                <a:latin typeface="Arial" charset="0"/>
              </a:rPr>
              <a:t>ediile an</a:t>
            </a:r>
            <a:r>
              <a:rPr lang="en-US" altLang="en-US" sz="1900" dirty="0" err="1">
                <a:latin typeface="Arial" charset="0"/>
              </a:rPr>
              <a:t>ilor</a:t>
            </a:r>
            <a:r>
              <a:rPr lang="en-US" altLang="en-US" sz="1900" dirty="0">
                <a:latin typeface="Arial" charset="0"/>
              </a:rPr>
              <a:t> de </a:t>
            </a:r>
            <a:r>
              <a:rPr lang="en-US" altLang="en-US" sz="1900" dirty="0" err="1">
                <a:latin typeface="Arial" charset="0"/>
              </a:rPr>
              <a:t>studii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ro-RO" altLang="en-US" sz="1900" dirty="0">
                <a:latin typeface="Arial" charset="0"/>
              </a:rPr>
              <a:t>î</a:t>
            </a:r>
            <a:r>
              <a:rPr lang="en-US" altLang="en-US" sz="1900" dirty="0" err="1">
                <a:latin typeface="Arial" charset="0"/>
              </a:rPr>
              <a:t>ncheiați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şi</a:t>
            </a:r>
            <a:r>
              <a:rPr lang="en-US" altLang="en-US" sz="1900" dirty="0">
                <a:latin typeface="Arial" charset="0"/>
              </a:rPr>
              <a:t> media </a:t>
            </a:r>
            <a:r>
              <a:rPr lang="nn-NO" altLang="en-US" sz="1900" dirty="0">
                <a:latin typeface="Arial" charset="0"/>
              </a:rPr>
              <a:t>semestrului I 201</a:t>
            </a:r>
            <a:r>
              <a:rPr lang="ro-RO" altLang="en-US" sz="1900" dirty="0">
                <a:latin typeface="Arial" charset="0"/>
              </a:rPr>
              <a:t>9</a:t>
            </a:r>
            <a:r>
              <a:rPr lang="nn-NO" altLang="en-US" sz="1900" dirty="0">
                <a:latin typeface="Arial" charset="0"/>
              </a:rPr>
              <a:t>/20</a:t>
            </a:r>
            <a:r>
              <a:rPr lang="ro-RO" altLang="en-US" sz="1900" dirty="0">
                <a:latin typeface="Arial" charset="0"/>
              </a:rPr>
              <a:t>20</a:t>
            </a:r>
            <a:r>
              <a:rPr lang="en-US" altLang="en-US" sz="1900" dirty="0">
                <a:latin typeface="Arial" charset="0"/>
              </a:rPr>
              <a:t> (</a:t>
            </a:r>
            <a:r>
              <a:rPr lang="en-US" altLang="en-US" sz="1900" dirty="0" err="1">
                <a:latin typeface="Arial" charset="0"/>
              </a:rPr>
              <a:t>ponderi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egale</a:t>
            </a:r>
            <a:r>
              <a:rPr lang="en-US" altLang="en-US" sz="1900" dirty="0">
                <a:latin typeface="Arial" charset="0"/>
              </a:rPr>
              <a:t>)</a:t>
            </a:r>
            <a:endParaRPr lang="ro-RO" altLang="en-US" sz="1900" dirty="0">
              <a:latin typeface="Arial" charset="0"/>
            </a:endParaRPr>
          </a:p>
          <a:p>
            <a:pPr marL="627063" lvl="3" indent="-2714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vi-VN" altLang="en-US" sz="1900" dirty="0">
                <a:latin typeface="Arial" charset="0"/>
              </a:rPr>
              <a:t>pentru studenţii din ciclul de masterat</a:t>
            </a:r>
            <a:r>
              <a:rPr lang="en-US" altLang="en-US" sz="1900" dirty="0">
                <a:latin typeface="Arial" charset="0"/>
              </a:rPr>
              <a:t>:</a:t>
            </a:r>
            <a:r>
              <a:rPr lang="vi-VN" altLang="en-US" sz="1900" dirty="0">
                <a:latin typeface="Arial" charset="0"/>
              </a:rPr>
              <a:t> media generală de absolvire a programului de studii universitare</a:t>
            </a:r>
            <a:r>
              <a:rPr lang="en-US" altLang="en-US" sz="1900" dirty="0">
                <a:latin typeface="Arial" charset="0"/>
              </a:rPr>
              <a:t> de </a:t>
            </a:r>
            <a:r>
              <a:rPr lang="en-US" altLang="en-US" sz="1900" dirty="0" err="1">
                <a:latin typeface="Arial" charset="0"/>
              </a:rPr>
              <a:t>licenţă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şi</a:t>
            </a:r>
            <a:r>
              <a:rPr lang="en-US" altLang="en-US" sz="1900" dirty="0">
                <a:latin typeface="Arial" charset="0"/>
              </a:rPr>
              <a:t> media </a:t>
            </a:r>
            <a:r>
              <a:rPr lang="en-US" altLang="en-US" sz="1900" dirty="0" err="1">
                <a:latin typeface="Arial" charset="0"/>
              </a:rPr>
              <a:t>semestrului</a:t>
            </a:r>
            <a:r>
              <a:rPr lang="en-US" altLang="en-US" sz="1900" dirty="0">
                <a:latin typeface="Arial" charset="0"/>
              </a:rPr>
              <a:t> I 201</a:t>
            </a:r>
            <a:r>
              <a:rPr lang="ro-RO" altLang="en-US" sz="1900" dirty="0">
                <a:latin typeface="Arial" charset="0"/>
              </a:rPr>
              <a:t>9</a:t>
            </a:r>
            <a:r>
              <a:rPr lang="en-US" altLang="en-US" sz="1900" dirty="0">
                <a:latin typeface="Arial" charset="0"/>
              </a:rPr>
              <a:t>/20</a:t>
            </a:r>
            <a:r>
              <a:rPr lang="ro-RO" altLang="en-US" sz="1900" dirty="0">
                <a:latin typeface="Arial" charset="0"/>
              </a:rPr>
              <a:t>20</a:t>
            </a:r>
            <a:endParaRPr lang="en-US" altLang="en-US" sz="1900" dirty="0">
              <a:latin typeface="Arial" charset="0"/>
            </a:endParaRPr>
          </a:p>
          <a:p>
            <a:pPr marL="627063" lvl="3" indent="-2714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en-US" altLang="en-US" sz="1900" dirty="0" err="1">
                <a:latin typeface="Arial" charset="0"/>
              </a:rPr>
              <a:t>pentru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doctoranzi</a:t>
            </a:r>
            <a:r>
              <a:rPr lang="en-US" altLang="en-US" sz="1900" dirty="0">
                <a:latin typeface="Arial" charset="0"/>
              </a:rPr>
              <a:t>: </a:t>
            </a:r>
            <a:r>
              <a:rPr lang="vi-VN" altLang="en-US" sz="1900" dirty="0">
                <a:latin typeface="Arial" charset="0"/>
              </a:rPr>
              <a:t>medi</a:t>
            </a:r>
            <a:r>
              <a:rPr lang="en-US" altLang="en-US" sz="1900" dirty="0" err="1">
                <a:latin typeface="Arial" charset="0"/>
              </a:rPr>
              <a:t>ile</a:t>
            </a:r>
            <a:r>
              <a:rPr lang="vi-VN" altLang="en-US" sz="1900" dirty="0">
                <a:latin typeface="Arial" charset="0"/>
              </a:rPr>
              <a:t> general</a:t>
            </a:r>
            <a:r>
              <a:rPr lang="en-US" altLang="en-US" sz="1900" dirty="0">
                <a:latin typeface="Arial" charset="0"/>
              </a:rPr>
              <a:t>e</a:t>
            </a:r>
            <a:r>
              <a:rPr lang="vi-VN" altLang="en-US" sz="1900" dirty="0">
                <a:latin typeface="Arial" charset="0"/>
              </a:rPr>
              <a:t> de absolvire a</a:t>
            </a:r>
            <a:r>
              <a:rPr lang="en-US" altLang="en-US" sz="1900" dirty="0">
                <a:latin typeface="Arial" charset="0"/>
              </a:rPr>
              <a:t>le </a:t>
            </a:r>
            <a:r>
              <a:rPr lang="en-US" altLang="en-US" sz="1900" dirty="0" err="1">
                <a:latin typeface="Arial" charset="0"/>
              </a:rPr>
              <a:t>programelor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vi-VN" altLang="en-US" sz="1900" dirty="0">
                <a:latin typeface="Arial" charset="0"/>
              </a:rPr>
              <a:t>de studii universitare</a:t>
            </a:r>
            <a:r>
              <a:rPr lang="en-US" altLang="en-US" sz="1900" dirty="0">
                <a:latin typeface="Arial" charset="0"/>
              </a:rPr>
              <a:t> de </a:t>
            </a:r>
            <a:r>
              <a:rPr lang="en-US" altLang="en-US" sz="1900" dirty="0" err="1">
                <a:latin typeface="Arial" charset="0"/>
              </a:rPr>
              <a:t>licenţă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şi</a:t>
            </a:r>
            <a:r>
              <a:rPr lang="en-US" altLang="en-US" sz="1900" dirty="0">
                <a:latin typeface="Arial" charset="0"/>
              </a:rPr>
              <a:t> </a:t>
            </a:r>
            <a:r>
              <a:rPr lang="en-US" altLang="en-US" sz="1900" dirty="0" err="1">
                <a:latin typeface="Arial" charset="0"/>
              </a:rPr>
              <a:t>masterat</a:t>
            </a:r>
            <a:endParaRPr lang="en-US" altLang="en-US" sz="1900" dirty="0">
              <a:latin typeface="Arial" charset="0"/>
            </a:endParaRPr>
          </a:p>
          <a:p>
            <a:pPr>
              <a:spcBef>
                <a:spcPts val="24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Arial" charset="0"/>
              </a:rPr>
              <a:t>Test de </a:t>
            </a:r>
            <a:r>
              <a:rPr lang="en-US" altLang="en-US" sz="2800" b="1" dirty="0" err="1">
                <a:solidFill>
                  <a:srgbClr val="C00000"/>
                </a:solidFill>
                <a:latin typeface="Arial" charset="0"/>
              </a:rPr>
              <a:t>competen</a:t>
            </a:r>
            <a:r>
              <a:rPr lang="ro-RO" altLang="en-US" sz="2800" b="1" dirty="0">
                <a:solidFill>
                  <a:srgbClr val="C00000"/>
                </a:solidFill>
                <a:latin typeface="Arial" charset="0"/>
              </a:rPr>
              <a:t>ţă lingvistică</a:t>
            </a:r>
            <a:r>
              <a:rPr lang="en-US" altLang="en-US" sz="2800" b="1" dirty="0">
                <a:solidFill>
                  <a:srgbClr val="C00000"/>
                </a:solidFill>
                <a:latin typeface="Arial" charset="0"/>
              </a:rPr>
              <a:t>	</a:t>
            </a:r>
            <a:r>
              <a:rPr lang="ro-RO" altLang="en-US" sz="2800" b="1" dirty="0">
                <a:solidFill>
                  <a:srgbClr val="C00000"/>
                </a:solidFill>
                <a:latin typeface="Arial" charset="0"/>
              </a:rPr>
              <a:t>30%</a:t>
            </a:r>
          </a:p>
          <a:p>
            <a:pPr defTabSz="1541463">
              <a:spcBef>
                <a:spcPts val="2400"/>
              </a:spcBef>
              <a:tabLst>
                <a:tab pos="5472113" algn="l"/>
              </a:tabLst>
            </a:pPr>
            <a:r>
              <a:rPr lang="ro-RO" altLang="en-US" sz="2800" b="1" dirty="0">
                <a:solidFill>
                  <a:srgbClr val="C00000"/>
                </a:solidFill>
                <a:latin typeface="Arial" charset="0"/>
              </a:rPr>
              <a:t>Interviu de selecţie</a:t>
            </a:r>
            <a:r>
              <a:rPr lang="en-US" altLang="en-US" sz="2800" b="1" dirty="0">
                <a:solidFill>
                  <a:srgbClr val="C00000"/>
                </a:solidFill>
                <a:latin typeface="Arial" charset="0"/>
              </a:rPr>
              <a:t>	</a:t>
            </a:r>
            <a:r>
              <a:rPr lang="ro-RO" altLang="en-US" sz="2800" b="1" dirty="0">
                <a:solidFill>
                  <a:srgbClr val="C00000"/>
                </a:solidFill>
                <a:latin typeface="Arial" charset="0"/>
              </a:rPr>
              <a:t>20%</a:t>
            </a:r>
          </a:p>
        </p:txBody>
      </p:sp>
      <p:sp>
        <p:nvSpPr>
          <p:cNvPr id="5" name="Bent Arrow 4"/>
          <p:cNvSpPr/>
          <p:nvPr/>
        </p:nvSpPr>
        <p:spPr>
          <a:xfrm flipV="1">
            <a:off x="608733" y="1542940"/>
            <a:ext cx="216024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0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41168"/>
            <a:ext cx="6781800" cy="1231032"/>
          </a:xfrm>
        </p:spPr>
        <p:txBody>
          <a:bodyPr>
            <a:normAutofit/>
          </a:bodyPr>
          <a:lstStyle/>
          <a:p>
            <a:r>
              <a:rPr lang="ro-RO" dirty="0">
                <a:solidFill>
                  <a:srgbClr val="C00000"/>
                </a:solidFill>
              </a:rPr>
              <a:t>Pregătirea candidaturii</a:t>
            </a:r>
            <a:endParaRPr lang="en-US" b="1" dirty="0"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848872" cy="4104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o-RO" altLang="en-US" sz="2800" dirty="0"/>
              <a:t>Consultarea Regulamentului privind mobilităţile studenţeşti în cadrul </a:t>
            </a:r>
            <a:r>
              <a:rPr lang="en-US" altLang="en-US" sz="2800" dirty="0" err="1"/>
              <a:t>Programului</a:t>
            </a:r>
            <a:r>
              <a:rPr lang="en-US" altLang="en-US" sz="2800" dirty="0"/>
              <a:t> Erasmus+  </a:t>
            </a:r>
            <a:r>
              <a:rPr lang="en-US" altLang="en-US" sz="2800" dirty="0">
                <a:sym typeface="Wingdings"/>
              </a:rPr>
              <a:t></a:t>
            </a:r>
            <a:endParaRPr lang="ro-RO" altLang="en-US" sz="2800" dirty="0"/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o-RO" altLang="en-US" sz="2800" dirty="0"/>
              <a:t>Consultarea Ghidului studentului Erasmus</a:t>
            </a:r>
            <a:r>
              <a:rPr lang="en-US" altLang="en-US" sz="2800" dirty="0"/>
              <a:t>     </a:t>
            </a:r>
            <a:r>
              <a:rPr lang="en-US" altLang="en-US" sz="2800" dirty="0">
                <a:sym typeface="Wingdings"/>
                <a:hlinkClick r:id="rId2"/>
              </a:rPr>
              <a:t></a:t>
            </a:r>
            <a:endParaRPr lang="ro-RO" altLang="en-US" sz="2800" dirty="0"/>
          </a:p>
          <a:p>
            <a:pPr>
              <a:lnSpc>
                <a:spcPct val="150000"/>
              </a:lnSpc>
            </a:pPr>
            <a:r>
              <a:rPr lang="ro-RO" altLang="en-US" sz="2800" dirty="0"/>
              <a:t>Documentarea cu privire la oportunităţile de studiu oferite de universităţile partenere</a:t>
            </a:r>
            <a:r>
              <a:rPr lang="en-US" altLang="en-US" sz="2800" dirty="0"/>
              <a:t> (site </a:t>
            </a:r>
            <a:r>
              <a:rPr lang="en-US" altLang="en-US" sz="2800" dirty="0" err="1"/>
              <a:t>universit</a:t>
            </a:r>
            <a:r>
              <a:rPr lang="ro-RO" altLang="en-US" sz="2800" dirty="0"/>
              <a:t>ăţ</a:t>
            </a:r>
            <a:r>
              <a:rPr lang="en-US" altLang="en-US" sz="2800" dirty="0"/>
              <a:t>i)</a:t>
            </a:r>
            <a:endParaRPr lang="ro-RO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2111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>
                <a:solidFill>
                  <a:srgbClr val="C00000"/>
                </a:solidFill>
              </a:rPr>
              <a:t>Etapele post-selecţie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o-RO" altLang="en-US" sz="2800" dirty="0"/>
              <a:t>Confirmarea locului ocupat</a:t>
            </a:r>
          </a:p>
          <a:p>
            <a:pPr>
              <a:spcBef>
                <a:spcPts val="1200"/>
              </a:spcBef>
            </a:pPr>
            <a:r>
              <a:rPr lang="ro-RO" altLang="en-US" sz="2800" dirty="0"/>
              <a:t>Nominalizarea la universitatea parteneră</a:t>
            </a:r>
          </a:p>
          <a:p>
            <a:pPr>
              <a:spcBef>
                <a:spcPts val="1200"/>
              </a:spcBef>
            </a:pPr>
            <a:r>
              <a:rPr lang="ro-RO" altLang="en-US" sz="2800" dirty="0"/>
              <a:t>Formalităţi administrative pentru înscrierea la universitatea parteneră</a:t>
            </a:r>
            <a:r>
              <a:rPr lang="en-US" altLang="en-US" sz="2800" dirty="0"/>
              <a:t> (</a:t>
            </a:r>
            <a:r>
              <a:rPr lang="ro-RO" altLang="en-US" sz="2800" dirty="0"/>
              <a:t>î</a:t>
            </a:r>
            <a:r>
              <a:rPr lang="en-US" altLang="en-US" sz="2800" dirty="0" err="1"/>
              <a:t>nregistrare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cazare</a:t>
            </a:r>
            <a:r>
              <a:rPr lang="en-US" altLang="en-US" sz="2800" dirty="0"/>
              <a:t>, program </a:t>
            </a:r>
            <a:r>
              <a:rPr lang="en-US" altLang="en-US" sz="2800" dirty="0" err="1"/>
              <a:t>orientare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cursuri</a:t>
            </a:r>
            <a:r>
              <a:rPr lang="en-US" altLang="en-US" sz="2800" dirty="0"/>
              <a:t> de limb</a:t>
            </a:r>
            <a:r>
              <a:rPr lang="ro-RO" altLang="en-US" sz="2800" dirty="0"/>
              <a:t>ă</a:t>
            </a:r>
            <a:r>
              <a:rPr lang="en-US" altLang="en-US" sz="2800" dirty="0"/>
              <a:t> etc.)</a:t>
            </a:r>
            <a:endParaRPr lang="ro-RO" altLang="en-US" sz="2800" dirty="0"/>
          </a:p>
          <a:p>
            <a:pPr>
              <a:spcBef>
                <a:spcPts val="1200"/>
              </a:spcBef>
            </a:pPr>
            <a:r>
              <a:rPr lang="ro-RO" altLang="en-US" sz="2800" dirty="0"/>
              <a:t>Contractul de studii</a:t>
            </a:r>
          </a:p>
          <a:p>
            <a:pPr>
              <a:spcBef>
                <a:spcPts val="1200"/>
              </a:spcBef>
            </a:pPr>
            <a:r>
              <a:rPr lang="ro-RO" altLang="en-US" sz="2800" dirty="0"/>
              <a:t>Contractul financiar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9719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73216"/>
            <a:ext cx="7554416" cy="798984"/>
          </a:xfrm>
        </p:spPr>
        <p:txBody>
          <a:bodyPr>
            <a:normAutofit fontScale="90000"/>
          </a:bodyPr>
          <a:lstStyle/>
          <a:p>
            <a:r>
              <a:rPr lang="ro-RO" altLang="en-US" sz="4300" dirty="0">
                <a:solidFill>
                  <a:srgbClr val="C00000"/>
                </a:solidFill>
              </a:rPr>
              <a:t>Suportul financiar Erasmus</a:t>
            </a:r>
            <a:r>
              <a:rPr lang="en-US" altLang="en-US" sz="4300" dirty="0">
                <a:solidFill>
                  <a:srgbClr val="C00000"/>
                </a:solidFill>
              </a:rPr>
              <a:t>+</a:t>
            </a:r>
            <a:br>
              <a:rPr lang="en-US" altLang="en-US" sz="4300" dirty="0">
                <a:solidFill>
                  <a:srgbClr val="C00000"/>
                </a:solidFill>
              </a:rPr>
            </a:br>
            <a:r>
              <a:rPr lang="ro-RO" altLang="en-US" sz="4300" dirty="0">
                <a:solidFill>
                  <a:srgbClr val="C00000"/>
                </a:solidFill>
              </a:rPr>
              <a:t>Ţ</a:t>
            </a:r>
            <a:r>
              <a:rPr lang="ro-RO" sz="4300" dirty="0">
                <a:solidFill>
                  <a:srgbClr val="C00000"/>
                </a:solidFill>
              </a:rPr>
              <a:t>ă</a:t>
            </a:r>
            <a:r>
              <a:rPr lang="en-US" altLang="en-US" sz="4300" dirty="0">
                <a:solidFill>
                  <a:srgbClr val="C00000"/>
                </a:solidFill>
              </a:rPr>
              <a:t>rile </a:t>
            </a:r>
            <a:r>
              <a:rPr lang="en-US" altLang="en-US" sz="4300" dirty="0" err="1">
                <a:solidFill>
                  <a:srgbClr val="C00000"/>
                </a:solidFill>
              </a:rPr>
              <a:t>programului</a:t>
            </a:r>
            <a:endParaRPr lang="en-US" sz="43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76672"/>
            <a:ext cx="7543800" cy="4615408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altLang="en-US" b="1" dirty="0" err="1"/>
              <a:t>Mobilităţi</a:t>
            </a:r>
            <a:r>
              <a:rPr lang="ro-RO" altLang="en-US" b="1" dirty="0"/>
              <a:t> către </a:t>
            </a:r>
            <a:r>
              <a:rPr lang="ro-RO" altLang="en-US" b="1" dirty="0" err="1"/>
              <a:t>ţări</a:t>
            </a:r>
            <a:r>
              <a:rPr lang="ro-RO" altLang="en-US" b="1" dirty="0"/>
              <a:t> cu nivel ridicat</a:t>
            </a:r>
            <a:r>
              <a:rPr lang="ro-RO" altLang="en-US" dirty="0"/>
              <a:t> </a:t>
            </a:r>
            <a:r>
              <a:rPr lang="en-US" altLang="en-US" b="1" dirty="0" err="1"/>
              <a:t>şi</a:t>
            </a:r>
            <a:r>
              <a:rPr lang="en-US" altLang="en-US" b="1" dirty="0"/>
              <a:t> </a:t>
            </a:r>
            <a:r>
              <a:rPr lang="en-US" altLang="en-US" b="1" dirty="0" err="1"/>
              <a:t>mediu</a:t>
            </a:r>
            <a:r>
              <a:rPr lang="en-US" altLang="en-US" b="1" dirty="0"/>
              <a:t> </a:t>
            </a:r>
            <a:r>
              <a:rPr lang="ro-RO" altLang="en-US" b="1" dirty="0"/>
              <a:t>al costului </a:t>
            </a:r>
            <a:r>
              <a:rPr lang="ro-RO" altLang="en-US" b="1" dirty="0" err="1"/>
              <a:t>vieţii</a:t>
            </a:r>
            <a:r>
              <a:rPr lang="ro-RO" altLang="en-US" b="1" dirty="0"/>
              <a:t> - </a:t>
            </a:r>
            <a:r>
              <a:rPr lang="ro-RO" altLang="en-US" b="1" dirty="0">
                <a:solidFill>
                  <a:srgbClr val="C00000"/>
                </a:solidFill>
              </a:rPr>
              <a:t>5</a:t>
            </a:r>
            <a:r>
              <a:rPr lang="en-US" altLang="en-US" b="1" dirty="0">
                <a:solidFill>
                  <a:srgbClr val="C00000"/>
                </a:solidFill>
              </a:rPr>
              <a:t>2</a:t>
            </a:r>
            <a:r>
              <a:rPr lang="ro-RO" altLang="en-US" b="1" dirty="0">
                <a:solidFill>
                  <a:srgbClr val="C00000"/>
                </a:solidFill>
              </a:rPr>
              <a:t>0 Euro/lună</a:t>
            </a:r>
            <a:r>
              <a:rPr lang="ro-RO" altLang="en-US" b="1" dirty="0"/>
              <a:t>: </a:t>
            </a:r>
            <a:r>
              <a:rPr lang="en-US" altLang="en-US" dirty="0"/>
              <a:t>Austria, </a:t>
            </a:r>
            <a:r>
              <a:rPr lang="en-US" altLang="en-US" dirty="0" err="1"/>
              <a:t>Belgi</a:t>
            </a:r>
            <a:r>
              <a:rPr lang="ro-RO" altLang="en-US" dirty="0"/>
              <a:t>a</a:t>
            </a:r>
            <a:r>
              <a:rPr lang="en-US" altLang="en-US" dirty="0"/>
              <a:t>, </a:t>
            </a:r>
            <a:r>
              <a:rPr lang="ro-RO" altLang="en-US" dirty="0"/>
              <a:t>Cipru, </a:t>
            </a:r>
            <a:r>
              <a:rPr lang="en-US" altLang="en-US" dirty="0"/>
              <a:t>D</a:t>
            </a:r>
            <a:r>
              <a:rPr lang="ro-RO" altLang="en-US" dirty="0"/>
              <a:t>a</a:t>
            </a:r>
            <a:r>
              <a:rPr lang="en-US" altLang="en-US" dirty="0"/>
              <a:t>n</a:t>
            </a:r>
            <a:r>
              <a:rPr lang="ro-RO" altLang="en-US" dirty="0" err="1"/>
              <a:t>emarca</a:t>
            </a:r>
            <a:r>
              <a:rPr lang="ro-RO" altLang="en-US" dirty="0"/>
              <a:t>, </a:t>
            </a:r>
            <a:r>
              <a:rPr lang="ro-RO" altLang="en-US" dirty="0" err="1"/>
              <a:t>Franţa</a:t>
            </a:r>
            <a:r>
              <a:rPr lang="en-US" altLang="en-US" dirty="0"/>
              <a:t>, </a:t>
            </a:r>
            <a:r>
              <a:rPr lang="ro-RO" altLang="en-US" dirty="0"/>
              <a:t>Germania, Grecia, </a:t>
            </a:r>
            <a:r>
              <a:rPr lang="en-US" altLang="en-US" dirty="0" err="1"/>
              <a:t>Irlanda</a:t>
            </a:r>
            <a:r>
              <a:rPr lang="en-US" altLang="en-US" dirty="0"/>
              <a:t>, Ital</a:t>
            </a:r>
            <a:r>
              <a:rPr lang="ro-RO" altLang="en-US" dirty="0"/>
              <a:t>ia</a:t>
            </a:r>
            <a:r>
              <a:rPr lang="en-US" altLang="en-US" dirty="0"/>
              <a:t>, Luxemburg, </a:t>
            </a:r>
            <a:r>
              <a:rPr lang="ro-RO" altLang="en-US" dirty="0"/>
              <a:t>Marea Britanie,</a:t>
            </a:r>
            <a:r>
              <a:rPr lang="en-US" altLang="en-US" dirty="0"/>
              <a:t> Nor</a:t>
            </a:r>
            <a:r>
              <a:rPr lang="ro-RO" altLang="en-US" dirty="0" err="1"/>
              <a:t>vegia</a:t>
            </a:r>
            <a:r>
              <a:rPr lang="ro-RO" altLang="en-US" dirty="0"/>
              <a:t>, Olanda, Portugalia, Slovenia, Spania</a:t>
            </a:r>
            <a:endParaRPr lang="en-US" altLang="en-US" dirty="0"/>
          </a:p>
          <a:p>
            <a:pPr algn="just"/>
            <a:r>
              <a:rPr lang="ro-RO" altLang="en-US" b="1" dirty="0" err="1"/>
              <a:t>Mobilităţi</a:t>
            </a:r>
            <a:r>
              <a:rPr lang="ro-RO" altLang="en-US" b="1" dirty="0"/>
              <a:t> către </a:t>
            </a:r>
            <a:r>
              <a:rPr lang="ro-RO" altLang="en-US" b="1" dirty="0" err="1"/>
              <a:t>ţări</a:t>
            </a:r>
            <a:r>
              <a:rPr lang="ro-RO" altLang="en-US" b="1" dirty="0"/>
              <a:t> cu nivel al costului </a:t>
            </a:r>
            <a:r>
              <a:rPr lang="ro-RO" altLang="en-US" b="1" dirty="0" err="1"/>
              <a:t>vieţii</a:t>
            </a:r>
            <a:r>
              <a:rPr lang="ro-RO" altLang="en-US" b="1" dirty="0"/>
              <a:t> </a:t>
            </a:r>
            <a:r>
              <a:rPr lang="en-US" altLang="en-US" b="1" dirty="0"/>
              <a:t>sub media UE </a:t>
            </a:r>
            <a:r>
              <a:rPr lang="ro-RO" altLang="en-US" b="1" dirty="0"/>
              <a:t>– </a:t>
            </a:r>
            <a:r>
              <a:rPr lang="en-US" altLang="en-US" b="1" dirty="0">
                <a:solidFill>
                  <a:srgbClr val="C00000"/>
                </a:solidFill>
              </a:rPr>
              <a:t>470 </a:t>
            </a:r>
            <a:r>
              <a:rPr lang="ro-RO" altLang="en-US" b="1" dirty="0">
                <a:solidFill>
                  <a:srgbClr val="C00000"/>
                </a:solidFill>
              </a:rPr>
              <a:t>Euro/lună</a:t>
            </a:r>
            <a:r>
              <a:rPr lang="ro-RO" altLang="en-US" b="1" dirty="0"/>
              <a:t>:</a:t>
            </a:r>
            <a:r>
              <a:rPr lang="en-US" altLang="en-US" b="1" dirty="0"/>
              <a:t> </a:t>
            </a:r>
            <a:r>
              <a:rPr lang="en-US" altLang="en-US" dirty="0"/>
              <a:t>Bulgaria, </a:t>
            </a:r>
            <a:r>
              <a:rPr lang="ro-RO" altLang="en-US" dirty="0"/>
              <a:t>Cehia,</a:t>
            </a:r>
            <a:r>
              <a:rPr lang="en-US" altLang="en-US" dirty="0"/>
              <a:t> </a:t>
            </a:r>
            <a:r>
              <a:rPr lang="ro-RO" altLang="en-US" dirty="0" err="1"/>
              <a:t>Croaţia</a:t>
            </a:r>
            <a:r>
              <a:rPr lang="ro-RO" altLang="en-US" dirty="0"/>
              <a:t>, </a:t>
            </a:r>
            <a:r>
              <a:rPr lang="en-US" altLang="en-US" dirty="0"/>
              <a:t>Estonia, L</a:t>
            </a:r>
            <a:r>
              <a:rPr lang="ro-RO" altLang="en-US" dirty="0" err="1"/>
              <a:t>etonia</a:t>
            </a:r>
            <a:r>
              <a:rPr lang="en-US" altLang="en-US" dirty="0"/>
              <a:t>, </a:t>
            </a:r>
            <a:r>
              <a:rPr lang="en-US" altLang="en-US" dirty="0" err="1"/>
              <a:t>Lituania</a:t>
            </a:r>
            <a:r>
              <a:rPr lang="en-US" altLang="en-US" dirty="0"/>
              <a:t>, Macedonia, Pol</a:t>
            </a:r>
            <a:r>
              <a:rPr lang="ro-RO" altLang="en-US" dirty="0"/>
              <a:t>o</a:t>
            </a:r>
            <a:r>
              <a:rPr lang="en-US" altLang="en-US" dirty="0"/>
              <a:t>n</a:t>
            </a:r>
            <a:r>
              <a:rPr lang="ro-RO" altLang="en-US" dirty="0"/>
              <a:t>ia, </a:t>
            </a:r>
            <a:r>
              <a:rPr lang="en-US" altLang="en-US" dirty="0" err="1"/>
              <a:t>Slova</a:t>
            </a:r>
            <a:r>
              <a:rPr lang="ro-RO" altLang="en-US" dirty="0"/>
              <a:t>c</a:t>
            </a:r>
            <a:r>
              <a:rPr lang="en-US" altLang="en-US" dirty="0" err="1"/>
              <a:t>ia</a:t>
            </a:r>
            <a:r>
              <a:rPr lang="en-US" altLang="en-US" dirty="0"/>
              <a:t>, </a:t>
            </a:r>
            <a:r>
              <a:rPr lang="ro-RO" altLang="en-US" dirty="0"/>
              <a:t>Turci</a:t>
            </a:r>
            <a:r>
              <a:rPr lang="en-US" altLang="en-US" dirty="0"/>
              <a:t>a, </a:t>
            </a:r>
            <a:r>
              <a:rPr lang="ro-RO" altLang="en-US" dirty="0"/>
              <a:t>Ungaria</a:t>
            </a:r>
            <a:endParaRPr lang="en-US" altLang="en-US" dirty="0"/>
          </a:p>
          <a:p>
            <a:pPr algn="just"/>
            <a:r>
              <a:rPr lang="en-US" altLang="en-US" dirty="0" err="1"/>
              <a:t>Sprijin</a:t>
            </a:r>
            <a:r>
              <a:rPr lang="en-US" altLang="en-US" dirty="0"/>
              <a:t> </a:t>
            </a:r>
            <a:r>
              <a:rPr lang="en-US" altLang="en-US" dirty="0" err="1"/>
              <a:t>financiar</a:t>
            </a:r>
            <a:r>
              <a:rPr lang="en-US" altLang="en-US" dirty="0"/>
              <a:t> </a:t>
            </a:r>
            <a:r>
              <a:rPr lang="en-US" altLang="en-US" dirty="0" err="1"/>
              <a:t>suplimentar</a:t>
            </a:r>
            <a:r>
              <a:rPr lang="ro-RO" altLang="en-US" dirty="0"/>
              <a:t> (</a:t>
            </a:r>
            <a:r>
              <a:rPr lang="ro-RO" altLang="en-US" b="1" dirty="0">
                <a:solidFill>
                  <a:srgbClr val="C00000"/>
                </a:solidFill>
              </a:rPr>
              <a:t>200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ro-RO" altLang="en-US" b="1" dirty="0">
                <a:solidFill>
                  <a:srgbClr val="C00000"/>
                </a:solidFill>
              </a:rPr>
              <a:t>Euro/lună</a:t>
            </a:r>
            <a:r>
              <a:rPr lang="ro-RO" altLang="en-US" b="1" dirty="0">
                <a:solidFill>
                  <a:schemeClr val="tx1"/>
                </a:solidFill>
              </a:rPr>
              <a:t>)</a:t>
            </a:r>
            <a:r>
              <a:rPr lang="en-US" altLang="en-US" dirty="0"/>
              <a:t> </a:t>
            </a:r>
            <a:r>
              <a:rPr lang="en-US" altLang="en-US" dirty="0" err="1"/>
              <a:t>pentru</a:t>
            </a:r>
            <a:r>
              <a:rPr lang="en-US" altLang="en-US" dirty="0"/>
              <a:t> </a:t>
            </a:r>
            <a:r>
              <a:rPr lang="en-US" altLang="en-US" dirty="0" err="1"/>
              <a:t>studen</a:t>
            </a:r>
            <a:r>
              <a:rPr lang="ro-RO" altLang="en-US" dirty="0" err="1"/>
              <a:t>ţ</a:t>
            </a:r>
            <a:r>
              <a:rPr lang="en-US" altLang="en-US" dirty="0"/>
              <a:t>ii care </a:t>
            </a:r>
            <a:r>
              <a:rPr lang="ro-RO" altLang="en-US" dirty="0"/>
              <a:t>î</a:t>
            </a:r>
            <a:r>
              <a:rPr lang="en-US" altLang="en-US" dirty="0" err="1"/>
              <a:t>ndeplinesc</a:t>
            </a:r>
            <a:r>
              <a:rPr lang="en-US" altLang="en-US" dirty="0"/>
              <a:t> </a:t>
            </a:r>
            <a:r>
              <a:rPr lang="en-US" altLang="en-US" dirty="0" err="1"/>
              <a:t>criteriile</a:t>
            </a:r>
            <a:r>
              <a:rPr lang="en-US" altLang="en-US" dirty="0"/>
              <a:t> de burs</a:t>
            </a:r>
            <a:r>
              <a:rPr lang="vi-VN" altLang="en-US" dirty="0"/>
              <a:t>ă</a:t>
            </a:r>
            <a:r>
              <a:rPr lang="en-US" altLang="en-US" dirty="0"/>
              <a:t> social</a:t>
            </a:r>
            <a:r>
              <a:rPr lang="vi-VN" altLang="en-US" dirty="0"/>
              <a:t>ă</a:t>
            </a:r>
            <a:r>
              <a:rPr lang="en-US" altLang="en-US" dirty="0"/>
              <a:t> cfm. </a:t>
            </a:r>
            <a:r>
              <a:rPr lang="en-US" altLang="en-US" dirty="0" err="1"/>
              <a:t>legislaţiei</a:t>
            </a:r>
            <a:r>
              <a:rPr lang="en-US" altLang="en-US" dirty="0"/>
              <a:t> </a:t>
            </a:r>
            <a:r>
              <a:rPr lang="ro-RO" altLang="en-US" dirty="0"/>
              <a:t>î</a:t>
            </a:r>
            <a:r>
              <a:rPr lang="en-US" altLang="en-US" dirty="0"/>
              <a:t>n </a:t>
            </a:r>
            <a:r>
              <a:rPr lang="en-US" altLang="en-US" dirty="0" err="1"/>
              <a:t>vigoare</a:t>
            </a:r>
            <a:r>
              <a:rPr lang="en-US" altLang="en-US" dirty="0"/>
              <a:t> </a:t>
            </a:r>
            <a:r>
              <a:rPr lang="ro-RO" altLang="en-US" dirty="0" err="1"/>
              <a:t>ş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pentru</a:t>
            </a:r>
            <a:r>
              <a:rPr lang="en-US" altLang="en-US" dirty="0"/>
              <a:t> </a:t>
            </a:r>
            <a:r>
              <a:rPr lang="en-US" altLang="en-US" dirty="0" err="1"/>
              <a:t>studen</a:t>
            </a:r>
            <a:r>
              <a:rPr lang="ro-RO" altLang="en-US" dirty="0" err="1"/>
              <a:t>ţ</a:t>
            </a:r>
            <a:r>
              <a:rPr lang="en-US" altLang="en-US" dirty="0"/>
              <a:t>ii cu </a:t>
            </a:r>
            <a:r>
              <a:rPr lang="en-US" altLang="en-US" dirty="0" err="1"/>
              <a:t>nevoi</a:t>
            </a:r>
            <a:r>
              <a:rPr lang="en-US" altLang="en-US" dirty="0"/>
              <a:t> </a:t>
            </a:r>
            <a:r>
              <a:rPr lang="en-US" altLang="en-US" dirty="0" err="1"/>
              <a:t>speciale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15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73216"/>
            <a:ext cx="7554416" cy="798984"/>
          </a:xfrm>
        </p:spPr>
        <p:txBody>
          <a:bodyPr>
            <a:normAutofit fontScale="90000"/>
          </a:bodyPr>
          <a:lstStyle/>
          <a:p>
            <a:r>
              <a:rPr lang="ro-RO" altLang="en-US" sz="4300" dirty="0">
                <a:solidFill>
                  <a:srgbClr val="C00000"/>
                </a:solidFill>
              </a:rPr>
              <a:t>Suportul financiar Erasmus</a:t>
            </a:r>
            <a:r>
              <a:rPr lang="en-US" altLang="en-US" sz="4300" dirty="0">
                <a:solidFill>
                  <a:srgbClr val="C00000"/>
                </a:solidFill>
              </a:rPr>
              <a:t>+</a:t>
            </a:r>
            <a:br>
              <a:rPr lang="en-US" altLang="en-US" sz="4300" dirty="0">
                <a:solidFill>
                  <a:srgbClr val="C00000"/>
                </a:solidFill>
              </a:rPr>
            </a:br>
            <a:r>
              <a:rPr lang="ro-RO" altLang="en-US" sz="4300" dirty="0">
                <a:solidFill>
                  <a:srgbClr val="C00000"/>
                </a:solidFill>
              </a:rPr>
              <a:t>Ţ</a:t>
            </a:r>
            <a:r>
              <a:rPr lang="ro-RO" sz="4300" dirty="0">
                <a:solidFill>
                  <a:srgbClr val="C00000"/>
                </a:solidFill>
              </a:rPr>
              <a:t>ă</a:t>
            </a:r>
            <a:r>
              <a:rPr lang="en-US" altLang="en-US" sz="4300" dirty="0">
                <a:solidFill>
                  <a:srgbClr val="C00000"/>
                </a:solidFill>
              </a:rPr>
              <a:t>rile </a:t>
            </a:r>
            <a:r>
              <a:rPr lang="en-US" altLang="en-US" sz="4300" dirty="0" err="1">
                <a:solidFill>
                  <a:srgbClr val="C00000"/>
                </a:solidFill>
              </a:rPr>
              <a:t>partenere</a:t>
            </a:r>
            <a:endParaRPr lang="en-US" sz="43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76672"/>
            <a:ext cx="7842448" cy="4615408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b="1" dirty="0" err="1"/>
              <a:t>Contribu</a:t>
            </a:r>
            <a:r>
              <a:rPr lang="ro-RO" altLang="en-US" sz="2800" b="1" dirty="0" err="1"/>
              <a:t>ţ</a:t>
            </a:r>
            <a:r>
              <a:rPr lang="en-US" altLang="en-US" sz="2800" b="1" dirty="0" err="1"/>
              <a:t>ie</a:t>
            </a:r>
            <a:r>
              <a:rPr lang="en-US" altLang="en-US" sz="2800" b="1" dirty="0"/>
              <a:t> la </a:t>
            </a:r>
            <a:r>
              <a:rPr lang="en-US" altLang="en-US" sz="2800" b="1" dirty="0" err="1"/>
              <a:t>costul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transportului</a:t>
            </a:r>
            <a:r>
              <a:rPr lang="en-US" altLang="en-US" sz="2800" b="1" dirty="0"/>
              <a:t>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800" dirty="0"/>
              <a:t>R. Moldova: 180 Euro (</a:t>
            </a:r>
            <a:r>
              <a:rPr lang="en-US" altLang="en-US" sz="2800" dirty="0" err="1"/>
              <a:t>distan</a:t>
            </a:r>
            <a:r>
              <a:rPr lang="ro-RO" altLang="en-US" sz="2800" dirty="0" err="1"/>
              <a:t>ţ</a:t>
            </a:r>
            <a:r>
              <a:rPr lang="en-US" altLang="en-US" sz="2800" dirty="0"/>
              <a:t>e</a:t>
            </a:r>
            <a:r>
              <a:rPr lang="ro-RO" altLang="en-US" sz="2800" dirty="0"/>
              <a:t> </a:t>
            </a:r>
            <a:r>
              <a:rPr lang="en-US" altLang="en-US" sz="2800" dirty="0"/>
              <a:t>100 – 499 km)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800" dirty="0"/>
              <a:t>Azerbaijan, </a:t>
            </a:r>
            <a:r>
              <a:rPr lang="en-US" altLang="en-US" sz="2800" dirty="0" err="1"/>
              <a:t>Federaţia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Rusă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Liban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Ucraina</a:t>
            </a:r>
            <a:r>
              <a:rPr lang="en-US" altLang="en-US" sz="2800" dirty="0"/>
              <a:t>: </a:t>
            </a:r>
            <a:br>
              <a:rPr lang="en-US" altLang="en-US" sz="2800" dirty="0"/>
            </a:br>
            <a:r>
              <a:rPr lang="en-US" altLang="en-US" sz="2800" dirty="0"/>
              <a:t>275 Euro (</a:t>
            </a:r>
            <a:r>
              <a:rPr lang="en-US" altLang="en-US" sz="2800" dirty="0" err="1"/>
              <a:t>distan</a:t>
            </a:r>
            <a:r>
              <a:rPr lang="ro-RO" altLang="en-US" sz="2800" dirty="0" err="1"/>
              <a:t>ţ</a:t>
            </a:r>
            <a:r>
              <a:rPr lang="en-US" altLang="en-US" sz="2800" dirty="0"/>
              <a:t>e</a:t>
            </a:r>
            <a:r>
              <a:rPr lang="ro-RO" altLang="en-US" sz="2800" dirty="0"/>
              <a:t> </a:t>
            </a:r>
            <a:r>
              <a:rPr lang="en-US" altLang="en-US" sz="2800" dirty="0"/>
              <a:t>500 – 1999 km)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800" dirty="0" err="1"/>
              <a:t>Kazahstan</a:t>
            </a:r>
            <a:r>
              <a:rPr lang="en-US" altLang="en-US" sz="2800" dirty="0"/>
              <a:t>: 360 Euro (2000 – 2999 km)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800" dirty="0"/>
              <a:t>Uzbekistan: 530 Euro (</a:t>
            </a:r>
            <a:r>
              <a:rPr lang="en-US" altLang="en-US" sz="2800" dirty="0" err="1"/>
              <a:t>distan</a:t>
            </a:r>
            <a:r>
              <a:rPr lang="ro-RO" altLang="en-US" sz="2800" dirty="0" err="1"/>
              <a:t>ţ</a:t>
            </a:r>
            <a:r>
              <a:rPr lang="en-US" altLang="en-US" sz="2800" dirty="0"/>
              <a:t>e</a:t>
            </a:r>
            <a:r>
              <a:rPr lang="ro-RO" altLang="en-US" sz="2800" dirty="0"/>
              <a:t> </a:t>
            </a:r>
            <a:r>
              <a:rPr lang="en-US" altLang="en-US" sz="2800" dirty="0"/>
              <a:t>3000 – 3999 km)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800" dirty="0" err="1"/>
              <a:t>Japonia</a:t>
            </a:r>
            <a:r>
              <a:rPr lang="en-US" altLang="en-US" sz="2800" dirty="0"/>
              <a:t>: 830 </a:t>
            </a:r>
            <a:r>
              <a:rPr lang="en-US" altLang="en-US" sz="2800" dirty="0" err="1"/>
              <a:t>Eur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distanţe</a:t>
            </a:r>
            <a:r>
              <a:rPr lang="en-US" altLang="en-US" sz="2800" dirty="0"/>
              <a:t> 4000 – 7999 km)</a:t>
            </a:r>
          </a:p>
          <a:p>
            <a:pPr algn="just"/>
            <a:r>
              <a:rPr lang="en-US" altLang="en-US" sz="2800" b="1" dirty="0"/>
              <a:t>Grant lunar (</a:t>
            </a:r>
            <a:r>
              <a:rPr lang="en-US" altLang="en-US" sz="2800" b="1" dirty="0" err="1"/>
              <a:t>contribuţie</a:t>
            </a:r>
            <a:r>
              <a:rPr lang="en-US" altLang="en-US" sz="2800" b="1" dirty="0"/>
              <a:t> la </a:t>
            </a:r>
            <a:r>
              <a:rPr lang="en-US" altLang="en-US" sz="2800" b="1" dirty="0" err="1"/>
              <a:t>cheltuielile</a:t>
            </a:r>
            <a:r>
              <a:rPr lang="en-US" altLang="en-US" sz="2800" b="1" dirty="0"/>
              <a:t> de </a:t>
            </a:r>
            <a:r>
              <a:rPr lang="en-US" altLang="en-US" sz="2800" b="1" dirty="0" err="1"/>
              <a:t>subzistenţ</a:t>
            </a:r>
            <a:r>
              <a:rPr lang="vi-VN" altLang="en-US" sz="2800" b="1" dirty="0"/>
              <a:t>ă</a:t>
            </a:r>
            <a:r>
              <a:rPr lang="en-US" altLang="en-US" sz="2800" b="1" dirty="0"/>
              <a:t>): </a:t>
            </a:r>
            <a:r>
              <a:rPr lang="en-US" altLang="en-US" sz="2800" b="1" dirty="0">
                <a:solidFill>
                  <a:srgbClr val="C00000"/>
                </a:solidFill>
              </a:rPr>
              <a:t>700 </a:t>
            </a:r>
            <a:r>
              <a:rPr lang="vi-VN" altLang="en-US" sz="2800" b="1" dirty="0">
                <a:solidFill>
                  <a:srgbClr val="C00000"/>
                </a:solidFill>
              </a:rPr>
              <a:t>Euro/lună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69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73216"/>
            <a:ext cx="7554416" cy="798984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C00000"/>
                </a:solidFill>
              </a:rPr>
              <a:t>Drepturile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>
                <a:solidFill>
                  <a:srgbClr val="C00000"/>
                </a:solidFill>
              </a:rPr>
              <a:t>studentului</a:t>
            </a:r>
            <a:r>
              <a:rPr lang="en-US" sz="4400" dirty="0">
                <a:solidFill>
                  <a:srgbClr val="C00000"/>
                </a:solidFill>
              </a:rPr>
              <a:t> ERASMUS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Autofit/>
          </a:bodyPr>
          <a:lstStyle/>
          <a:p>
            <a:r>
              <a:rPr lang="ro-RO" altLang="en-US" sz="2800" dirty="0"/>
              <a:t>Încheierea unui contract de studii (learning agreement) înainte de începerea mobilităţii</a:t>
            </a:r>
          </a:p>
          <a:p>
            <a:r>
              <a:rPr lang="ro-RO" altLang="en-US" sz="2800" dirty="0"/>
              <a:t>Primirea unei situaţii şcolare la sf</a:t>
            </a:r>
            <a:r>
              <a:rPr lang="en-US" altLang="en-US" sz="2800" dirty="0"/>
              <a:t>â</a:t>
            </a:r>
            <a:r>
              <a:rPr lang="ro-RO" altLang="en-US" sz="2800" dirty="0"/>
              <a:t>rşitul perioadei de studii</a:t>
            </a:r>
          </a:p>
          <a:p>
            <a:r>
              <a:rPr lang="ro-RO" altLang="en-US" sz="2800" dirty="0"/>
              <a:t>Recunoaşterea şi echivalarea integrală a studiilor efectuate în străinătate</a:t>
            </a:r>
          </a:p>
          <a:p>
            <a:r>
              <a:rPr lang="ro-RO" altLang="en-US" sz="2800" dirty="0"/>
              <a:t>Scutirea de taxe la universitatea de destinaţie</a:t>
            </a:r>
            <a:endParaRPr lang="en-US" altLang="en-US" sz="2800" dirty="0"/>
          </a:p>
          <a:p>
            <a:r>
              <a:rPr lang="ro-RO" altLang="en-US" sz="2800" dirty="0"/>
              <a:t>Beneficierea în continuare de bursa de studii sau de alte forme de sprijin financiar în Rom</a:t>
            </a:r>
            <a:r>
              <a:rPr lang="en-US" altLang="en-US" sz="2800" dirty="0"/>
              <a:t>â</a:t>
            </a:r>
            <a:r>
              <a:rPr lang="ro-RO" altLang="en-US" sz="2800" dirty="0"/>
              <a:t>nia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dac</a:t>
            </a:r>
            <a:r>
              <a:rPr lang="vi-VN" altLang="en-US" sz="2800" dirty="0"/>
              <a:t>ă</a:t>
            </a:r>
            <a:r>
              <a:rPr lang="en-US" altLang="en-US" sz="2800" dirty="0"/>
              <a:t> </a:t>
            </a:r>
            <a:r>
              <a:rPr lang="ro-RO" altLang="en-US" sz="2800" dirty="0"/>
              <a:t>î</a:t>
            </a:r>
            <a:r>
              <a:rPr lang="en-US" altLang="en-US" sz="2800" dirty="0" err="1"/>
              <a:t>ndepline</a:t>
            </a:r>
            <a:r>
              <a:rPr lang="ro-RO" altLang="en-US" sz="2800" dirty="0"/>
              <a:t>ş</a:t>
            </a:r>
            <a:r>
              <a:rPr lang="en-US" altLang="en-US" sz="2800" dirty="0" err="1"/>
              <a:t>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condi</a:t>
            </a:r>
            <a:r>
              <a:rPr lang="ro-RO" altLang="en-US" sz="2800" dirty="0"/>
              <a:t>ţ</a:t>
            </a:r>
            <a:r>
              <a:rPr lang="en-US" altLang="en-US" sz="2800" dirty="0" err="1"/>
              <a:t>iile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alocare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3057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85184"/>
            <a:ext cx="7554416" cy="1087016"/>
          </a:xfrm>
        </p:spPr>
        <p:txBody>
          <a:bodyPr>
            <a:normAutofit/>
          </a:bodyPr>
          <a:lstStyle/>
          <a:p>
            <a:r>
              <a:rPr lang="ro-RO" altLang="en-US" sz="4400" dirty="0">
                <a:solidFill>
                  <a:srgbClr val="C00000"/>
                </a:solidFill>
              </a:rPr>
              <a:t>Obligaţiile studentului ERASMUS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rmAutofit/>
          </a:bodyPr>
          <a:lstStyle/>
          <a:p>
            <a:r>
              <a:rPr lang="ro-RO" altLang="en-US" sz="2800" dirty="0"/>
              <a:t>Respectarea prevederilor contractului financiar ERASMUS</a:t>
            </a:r>
          </a:p>
          <a:p>
            <a:r>
              <a:rPr lang="ro-RO" altLang="en-US" sz="2800" dirty="0"/>
              <a:t>Asigurarea că orice schimbare intervenită în contractul ERASMUS este imediat aprobată în scris de ambele universităţi </a:t>
            </a:r>
          </a:p>
          <a:p>
            <a:r>
              <a:rPr lang="ro-RO" altLang="en-US" sz="2800" dirty="0"/>
              <a:t>Prezenţa la universitatea de destinaţie pe parcursul întregii perioade de studiu</a:t>
            </a:r>
          </a:p>
          <a:p>
            <a:r>
              <a:rPr lang="ro-RO" altLang="en-US" sz="2800" dirty="0"/>
              <a:t>Completarea unui chestionar de satisfacție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5050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7698432" cy="87099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A90B22"/>
                </a:solidFill>
              </a:rPr>
              <a:t>Recunoaşterea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>
                <a:solidFill>
                  <a:srgbClr val="A90B22"/>
                </a:solidFill>
              </a:rPr>
              <a:t>studiilor</a:t>
            </a:r>
            <a:endParaRPr lang="en-US" dirty="0">
              <a:solidFill>
                <a:srgbClr val="A90B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85800"/>
            <a:ext cx="8712968" cy="4687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>
                <a:solidFill>
                  <a:srgbClr val="A90B22"/>
                </a:solidFill>
              </a:rPr>
              <a:t>Recunoaştere academică </a:t>
            </a:r>
            <a:r>
              <a:rPr lang="ro-RO" dirty="0"/>
              <a:t>= perioada de studii efectuată în altă universitate înlocuieşte</a:t>
            </a:r>
            <a:r>
              <a:rPr lang="en-US" dirty="0"/>
              <a:t> </a:t>
            </a:r>
            <a:r>
              <a:rPr lang="ro-RO" dirty="0"/>
              <a:t>o perioadă cu aceeaşi durată fizică şi volum de muncă (măsurat în credite) pe care studentul/a ar efectua-o în instituţia unde este înmatriculat/ă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Disciplinele</a:t>
            </a:r>
            <a:r>
              <a:rPr lang="en-US" dirty="0"/>
              <a:t> </a:t>
            </a:r>
            <a:r>
              <a:rPr lang="en-US" dirty="0" err="1"/>
              <a:t>studiate</a:t>
            </a:r>
            <a:r>
              <a:rPr lang="en-US" dirty="0"/>
              <a:t> la </a:t>
            </a:r>
            <a:r>
              <a:rPr lang="en-US" dirty="0" err="1"/>
              <a:t>universitatea</a:t>
            </a:r>
            <a:r>
              <a:rPr lang="en-US" dirty="0"/>
              <a:t> </a:t>
            </a:r>
            <a:r>
              <a:rPr lang="en-US" dirty="0" err="1"/>
              <a:t>partener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s</a:t>
            </a:r>
            <a:r>
              <a:rPr lang="ro-RO" dirty="0"/>
              <a:t>ă</a:t>
            </a:r>
            <a:r>
              <a:rPr lang="en-US" dirty="0"/>
              <a:t> fie </a:t>
            </a:r>
            <a:r>
              <a:rPr lang="en-US" dirty="0" err="1"/>
              <a:t>compatibile</a:t>
            </a:r>
            <a:r>
              <a:rPr lang="en-US" dirty="0"/>
              <a:t> cu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studii</a:t>
            </a:r>
            <a:r>
              <a:rPr lang="en-US" dirty="0"/>
              <a:t> de la ASE,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dac</a:t>
            </a:r>
            <a:r>
              <a:rPr lang="ro-RO" dirty="0"/>
              <a:t>ă</a:t>
            </a:r>
            <a:r>
              <a:rPr lang="en-US" dirty="0"/>
              <a:t> nu exist</a:t>
            </a:r>
            <a:r>
              <a:rPr lang="vi-VN" dirty="0"/>
              <a:t>ă</a:t>
            </a:r>
            <a:r>
              <a:rPr lang="en-US" dirty="0"/>
              <a:t> </a:t>
            </a:r>
            <a:r>
              <a:rPr lang="en-US" dirty="0" err="1"/>
              <a:t>corepondenţ</a:t>
            </a:r>
            <a:r>
              <a:rPr lang="vi-VN" dirty="0"/>
              <a:t>ă</a:t>
            </a:r>
            <a:r>
              <a:rPr lang="en-US" dirty="0"/>
              <a:t> perfect</a:t>
            </a:r>
            <a:r>
              <a:rPr lang="vi-VN" dirty="0"/>
              <a:t>ă</a:t>
            </a:r>
            <a:endParaRPr lang="en-US" dirty="0"/>
          </a:p>
          <a:p>
            <a:pPr marL="0" indent="0">
              <a:buNone/>
            </a:pPr>
            <a:endParaRPr lang="en-US" sz="900" dirty="0"/>
          </a:p>
          <a:p>
            <a:r>
              <a:rPr lang="en-US" dirty="0" err="1">
                <a:solidFill>
                  <a:srgbClr val="A90B22"/>
                </a:solidFill>
              </a:rPr>
              <a:t>Recunoaştere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>
                <a:solidFill>
                  <a:srgbClr val="A90B22"/>
                </a:solidFill>
              </a:rPr>
              <a:t>integrală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disciplinele</a:t>
            </a:r>
            <a:r>
              <a:rPr lang="en-US" dirty="0"/>
              <a:t> </a:t>
            </a:r>
            <a:r>
              <a:rPr lang="en-US" dirty="0" err="1"/>
              <a:t>promovate</a:t>
            </a:r>
            <a:r>
              <a:rPr lang="en-US" dirty="0"/>
              <a:t>, </a:t>
            </a:r>
            <a:r>
              <a:rPr lang="en-US" dirty="0" err="1"/>
              <a:t>aprobate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contractul</a:t>
            </a:r>
            <a:r>
              <a:rPr lang="en-US" dirty="0"/>
              <a:t> de </a:t>
            </a:r>
            <a:r>
              <a:rPr lang="en-US" dirty="0" err="1"/>
              <a:t>studii</a:t>
            </a:r>
            <a:r>
              <a:rPr lang="en-US" dirty="0"/>
              <a:t> (</a:t>
            </a:r>
            <a:r>
              <a:rPr lang="en-US" dirty="0" err="1"/>
              <a:t>grila</a:t>
            </a:r>
            <a:r>
              <a:rPr lang="en-US" dirty="0"/>
              <a:t> de </a:t>
            </a:r>
            <a:r>
              <a:rPr lang="en-US" dirty="0" err="1"/>
              <a:t>echivalare</a:t>
            </a:r>
            <a:r>
              <a:rPr lang="en-US" dirty="0"/>
              <a:t> a </a:t>
            </a:r>
            <a:r>
              <a:rPr lang="en-US" dirty="0" err="1"/>
              <a:t>notelor</a:t>
            </a:r>
            <a:r>
              <a:rPr lang="en-US" dirty="0"/>
              <a:t>  </a:t>
            </a:r>
            <a:r>
              <a:rPr lang="en-US" dirty="0">
                <a:sym typeface="Wingdings"/>
                <a:hlinkClick r:id="rId2"/>
              </a:rPr>
              <a:t></a:t>
            </a:r>
            <a:r>
              <a:rPr lang="en-US" dirty="0">
                <a:sym typeface="Wingdings"/>
              </a:rPr>
              <a:t>)</a:t>
            </a:r>
            <a:endParaRPr lang="en-US" dirty="0"/>
          </a:p>
          <a:p>
            <a:r>
              <a:rPr lang="en-US" dirty="0" err="1">
                <a:solidFill>
                  <a:srgbClr val="A90B22"/>
                </a:solidFill>
              </a:rPr>
              <a:t>Recunoaştere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>
                <a:solidFill>
                  <a:srgbClr val="A90B22"/>
                </a:solidFill>
              </a:rPr>
              <a:t>parţială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/>
              <a:t>= </a:t>
            </a:r>
            <a:r>
              <a:rPr lang="en-US" dirty="0" err="1"/>
              <a:t>examene</a:t>
            </a:r>
            <a:r>
              <a:rPr lang="en-US" dirty="0"/>
              <a:t> de </a:t>
            </a:r>
            <a:r>
              <a:rPr lang="en-US" dirty="0" err="1"/>
              <a:t>diferenţă</a:t>
            </a:r>
            <a:r>
              <a:rPr lang="en-US" dirty="0"/>
              <a:t> </a:t>
            </a:r>
            <a:r>
              <a:rPr lang="ro-RO" dirty="0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neacumul</a:t>
            </a:r>
            <a:r>
              <a:rPr lang="ro-RO" dirty="0"/>
              <a:t>ă</a:t>
            </a:r>
            <a:r>
              <a:rPr lang="en-US" dirty="0" err="1"/>
              <a:t>rii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punctelor</a:t>
            </a:r>
            <a:r>
              <a:rPr lang="en-US" dirty="0"/>
              <a:t> de credit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00828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A90B22"/>
                </a:solidFill>
              </a:rPr>
              <a:t>Mobilităţi</a:t>
            </a:r>
            <a:r>
              <a:rPr lang="en-US" dirty="0">
                <a:solidFill>
                  <a:srgbClr val="A90B22"/>
                </a:solidFill>
              </a:rPr>
              <a:t> de </a:t>
            </a:r>
            <a:r>
              <a:rPr lang="en-US" dirty="0" err="1">
                <a:solidFill>
                  <a:srgbClr val="A90B22"/>
                </a:solidFill>
              </a:rPr>
              <a:t>plasament</a:t>
            </a:r>
            <a:endParaRPr lang="en-US" dirty="0">
              <a:solidFill>
                <a:srgbClr val="A90B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346504" cy="4903440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b="1" dirty="0">
                <a:solidFill>
                  <a:srgbClr val="A90B22"/>
                </a:solidFill>
              </a:rPr>
              <a:t>Organizații de primire</a:t>
            </a:r>
            <a:r>
              <a:rPr lang="en-US" b="1" dirty="0">
                <a:solidFill>
                  <a:srgbClr val="A90B22"/>
                </a:solidFill>
              </a:rPr>
              <a:t>: </a:t>
            </a:r>
            <a:r>
              <a:rPr lang="en-US" dirty="0"/>
              <a:t>o</a:t>
            </a:r>
            <a:r>
              <a:rPr lang="ro-RO" dirty="0" err="1"/>
              <a:t>rice</a:t>
            </a:r>
            <a:r>
              <a:rPr lang="ro-RO" dirty="0"/>
              <a:t> instituție situată într-o țară participantă la program, cu excepția instituțiilor europene.</a:t>
            </a:r>
            <a:endParaRPr lang="en-US" dirty="0"/>
          </a:p>
          <a:p>
            <a:r>
              <a:rPr lang="ro-RO" b="1" dirty="0">
                <a:solidFill>
                  <a:srgbClr val="A90B22"/>
                </a:solidFill>
              </a:rPr>
              <a:t>Perioada de mobilitate</a:t>
            </a:r>
            <a:r>
              <a:rPr lang="en-US" b="1" dirty="0">
                <a:solidFill>
                  <a:srgbClr val="A90B22"/>
                </a:solidFill>
              </a:rPr>
              <a:t>: </a:t>
            </a:r>
            <a:r>
              <a:rPr lang="en-US" dirty="0"/>
              <a:t>m</a:t>
            </a:r>
            <a:r>
              <a:rPr lang="ro-RO" dirty="0" err="1"/>
              <a:t>inim</a:t>
            </a:r>
            <a:r>
              <a:rPr lang="ro-RO" dirty="0"/>
              <a:t> 2 luni, maxim 12 luni / ciclu de studii</a:t>
            </a:r>
            <a:endParaRPr lang="en-US" dirty="0"/>
          </a:p>
          <a:p>
            <a:r>
              <a:rPr lang="en-US" b="1" dirty="0" err="1">
                <a:solidFill>
                  <a:srgbClr val="A90B22"/>
                </a:solidFill>
              </a:rPr>
              <a:t>Finanțare</a:t>
            </a:r>
            <a:r>
              <a:rPr lang="en-US" b="1" dirty="0">
                <a:solidFill>
                  <a:srgbClr val="A90B22"/>
                </a:solidFill>
              </a:rPr>
              <a:t>:</a:t>
            </a:r>
          </a:p>
          <a:p>
            <a:pPr marL="450850" indent="-273050" algn="just">
              <a:buNone/>
            </a:pPr>
            <a:r>
              <a:rPr lang="en-US" dirty="0"/>
              <a:t>-	</a:t>
            </a:r>
            <a:r>
              <a:rPr lang="en-US" b="1" dirty="0"/>
              <a:t>7</a:t>
            </a:r>
            <a:r>
              <a:rPr lang="ro-RO" b="1" dirty="0"/>
              <a:t>2</a:t>
            </a:r>
            <a:r>
              <a:rPr lang="en-US" b="1" dirty="0"/>
              <a:t>0 Euro/</a:t>
            </a:r>
            <a:r>
              <a:rPr lang="en-US" b="1" dirty="0" err="1"/>
              <a:t>lună</a:t>
            </a:r>
            <a:r>
              <a:rPr lang="en-US" b="1" dirty="0"/>
              <a:t>: </a:t>
            </a:r>
            <a:r>
              <a:rPr lang="en-US" dirty="0"/>
              <a:t>Austria, </a:t>
            </a:r>
            <a:r>
              <a:rPr lang="en-US" dirty="0" err="1"/>
              <a:t>Belgia</a:t>
            </a:r>
            <a:r>
              <a:rPr lang="en-US" dirty="0"/>
              <a:t>, </a:t>
            </a:r>
            <a:r>
              <a:rPr lang="en-US" dirty="0" err="1"/>
              <a:t>Cehia</a:t>
            </a:r>
            <a:r>
              <a:rPr lang="en-US" dirty="0"/>
              <a:t>, </a:t>
            </a:r>
            <a:r>
              <a:rPr lang="en-US" dirty="0" err="1"/>
              <a:t>Cipru</a:t>
            </a:r>
            <a:r>
              <a:rPr lang="en-US" dirty="0"/>
              <a:t>, </a:t>
            </a:r>
            <a:r>
              <a:rPr lang="en-US" dirty="0" err="1"/>
              <a:t>Croația</a:t>
            </a:r>
            <a:r>
              <a:rPr lang="en-US" dirty="0"/>
              <a:t>, </a:t>
            </a:r>
            <a:r>
              <a:rPr lang="en-US" dirty="0" err="1"/>
              <a:t>Danemarca</a:t>
            </a:r>
            <a:r>
              <a:rPr lang="en-US" dirty="0"/>
              <a:t>, </a:t>
            </a:r>
            <a:r>
              <a:rPr lang="en-US" dirty="0" err="1"/>
              <a:t>Finlanda</a:t>
            </a:r>
            <a:r>
              <a:rPr lang="en-US" dirty="0"/>
              <a:t>, </a:t>
            </a:r>
            <a:r>
              <a:rPr lang="en-US" dirty="0" err="1"/>
              <a:t>Franța</a:t>
            </a:r>
            <a:r>
              <a:rPr lang="en-US" dirty="0"/>
              <a:t>, Germania, </a:t>
            </a:r>
            <a:r>
              <a:rPr lang="en-US" dirty="0" err="1"/>
              <a:t>Grecia</a:t>
            </a:r>
            <a:r>
              <a:rPr lang="en-US" dirty="0"/>
              <a:t>, </a:t>
            </a:r>
            <a:r>
              <a:rPr lang="en-US" dirty="0" err="1"/>
              <a:t>Irlanda</a:t>
            </a:r>
            <a:r>
              <a:rPr lang="en-US" dirty="0"/>
              <a:t>, </a:t>
            </a:r>
            <a:r>
              <a:rPr lang="en-US" dirty="0" err="1"/>
              <a:t>Islanda</a:t>
            </a:r>
            <a:r>
              <a:rPr lang="en-US" dirty="0"/>
              <a:t>, Italia, Liechtenstein, Luxemburg, </a:t>
            </a:r>
            <a:r>
              <a:rPr lang="en-US" dirty="0" err="1"/>
              <a:t>Marea</a:t>
            </a:r>
            <a:r>
              <a:rPr lang="en-US" dirty="0"/>
              <a:t> Britanie, </a:t>
            </a:r>
            <a:r>
              <a:rPr lang="en-US" dirty="0" err="1"/>
              <a:t>Norvegia</a:t>
            </a:r>
            <a:r>
              <a:rPr lang="en-US" dirty="0"/>
              <a:t>, </a:t>
            </a:r>
            <a:r>
              <a:rPr lang="en-US" dirty="0" err="1"/>
              <a:t>Olanda</a:t>
            </a:r>
            <a:r>
              <a:rPr lang="en-US" dirty="0"/>
              <a:t>, </a:t>
            </a:r>
            <a:r>
              <a:rPr lang="en-US" dirty="0" err="1"/>
              <a:t>Portugalia</a:t>
            </a:r>
            <a:r>
              <a:rPr lang="en-US" dirty="0"/>
              <a:t>, Slovenia, </a:t>
            </a:r>
            <a:r>
              <a:rPr lang="en-US" dirty="0" err="1"/>
              <a:t>Spania</a:t>
            </a:r>
            <a:r>
              <a:rPr lang="en-US" dirty="0"/>
              <a:t>, </a:t>
            </a:r>
            <a:r>
              <a:rPr lang="en-US" dirty="0" err="1"/>
              <a:t>Suedia</a:t>
            </a:r>
            <a:r>
              <a:rPr lang="en-US" dirty="0"/>
              <a:t>, </a:t>
            </a:r>
            <a:r>
              <a:rPr lang="en-US" dirty="0" err="1"/>
              <a:t>Turcia</a:t>
            </a:r>
            <a:r>
              <a:rPr lang="en-US" dirty="0"/>
              <a:t>;</a:t>
            </a:r>
          </a:p>
          <a:p>
            <a:pPr marL="450850" indent="-273050" algn="just">
              <a:buFontTx/>
              <a:buChar char="-"/>
            </a:pPr>
            <a:r>
              <a:rPr lang="en-US" b="1" dirty="0"/>
              <a:t>6</a:t>
            </a:r>
            <a:r>
              <a:rPr lang="ro-RO" b="1" dirty="0"/>
              <a:t>7</a:t>
            </a:r>
            <a:r>
              <a:rPr lang="en-US" b="1" dirty="0"/>
              <a:t>0 Euro/</a:t>
            </a:r>
            <a:r>
              <a:rPr lang="en-US" b="1" dirty="0" err="1"/>
              <a:t>lună</a:t>
            </a:r>
            <a:r>
              <a:rPr lang="en-US" b="1" dirty="0"/>
              <a:t>:</a:t>
            </a:r>
            <a:r>
              <a:rPr lang="en-US" dirty="0"/>
              <a:t> Bulgaria, Estonia, </a:t>
            </a:r>
            <a:r>
              <a:rPr lang="en-US" dirty="0" err="1"/>
              <a:t>Letonia</a:t>
            </a:r>
            <a:r>
              <a:rPr lang="en-US" dirty="0"/>
              <a:t>, </a:t>
            </a:r>
            <a:r>
              <a:rPr lang="en-US" dirty="0" err="1"/>
              <a:t>Lituania</a:t>
            </a:r>
            <a:r>
              <a:rPr lang="en-US" dirty="0"/>
              <a:t>, Macedonia</a:t>
            </a:r>
            <a:r>
              <a:rPr lang="ro-RO" dirty="0"/>
              <a:t> de Nord</a:t>
            </a:r>
            <a:r>
              <a:rPr lang="en-US" dirty="0"/>
              <a:t>, Malta, </a:t>
            </a:r>
            <a:r>
              <a:rPr lang="en-US" dirty="0" err="1"/>
              <a:t>Polonia</a:t>
            </a:r>
            <a:r>
              <a:rPr lang="en-US" dirty="0"/>
              <a:t>, </a:t>
            </a:r>
            <a:r>
              <a:rPr lang="en-US" dirty="0" err="1"/>
              <a:t>Slovacia</a:t>
            </a:r>
            <a:r>
              <a:rPr lang="en-US" dirty="0"/>
              <a:t>, </a:t>
            </a:r>
            <a:r>
              <a:rPr lang="en-US" dirty="0" err="1"/>
              <a:t>Ungaria</a:t>
            </a:r>
            <a:r>
              <a:rPr lang="en-US" dirty="0"/>
              <a:t>.</a:t>
            </a:r>
          </a:p>
          <a:p>
            <a:pPr algn="just"/>
            <a:r>
              <a:rPr lang="en-US" b="1" dirty="0" err="1">
                <a:solidFill>
                  <a:srgbClr val="A90B22"/>
                </a:solidFill>
              </a:rPr>
              <a:t>Candidaturi</a:t>
            </a:r>
            <a:r>
              <a:rPr lang="en-US" b="1" dirty="0">
                <a:solidFill>
                  <a:srgbClr val="A90B22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minim 2 </a:t>
            </a:r>
            <a:r>
              <a:rPr lang="en-US" dirty="0" err="1">
                <a:solidFill>
                  <a:schemeClr val="tx1"/>
                </a:solidFill>
              </a:rPr>
              <a:t>luni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înainte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începerea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mobilit</a:t>
            </a:r>
            <a:r>
              <a:rPr lang="vi-VN" dirty="0">
                <a:solidFill>
                  <a:schemeClr val="tx1"/>
                </a:solidFill>
              </a:rPr>
              <a:t>ăț</a:t>
            </a:r>
            <a:r>
              <a:rPr lang="en-US" dirty="0">
                <a:solidFill>
                  <a:schemeClr val="tx1"/>
                </a:solidFill>
              </a:rPr>
              <a:t>ii  </a:t>
            </a:r>
            <a:r>
              <a:rPr lang="en-US" dirty="0">
                <a:solidFill>
                  <a:schemeClr val="tx1"/>
                </a:solidFill>
                <a:sym typeface="Wingdings"/>
                <a:hlinkClick r:id="rId2"/>
              </a:rPr>
              <a:t>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56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762000" y="569976"/>
            <a:ext cx="8058472" cy="4831432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ro-RO" altLang="en-US" sz="3600" b="1" dirty="0">
                <a:solidFill>
                  <a:srgbClr val="C00000"/>
                </a:solidFill>
              </a:rPr>
              <a:t>Dosar</a:t>
            </a:r>
            <a:r>
              <a:rPr lang="en-US" altLang="en-US" sz="3600" b="1" dirty="0">
                <a:solidFill>
                  <a:srgbClr val="C00000"/>
                </a:solidFill>
              </a:rPr>
              <a:t> de </a:t>
            </a:r>
            <a:r>
              <a:rPr lang="en-US" altLang="en-US" sz="3600" b="1" dirty="0" err="1">
                <a:solidFill>
                  <a:srgbClr val="C00000"/>
                </a:solidFill>
              </a:rPr>
              <a:t>candidatur</a:t>
            </a:r>
            <a:r>
              <a:rPr lang="ro-RO" altLang="en-US" sz="3600" b="1" dirty="0">
                <a:solidFill>
                  <a:srgbClr val="C00000"/>
                </a:solidFill>
              </a:rPr>
              <a:t>ă – Doc. obligatorii:</a:t>
            </a:r>
          </a:p>
          <a:p>
            <a:endParaRPr lang="en-US" dirty="0">
              <a:solidFill>
                <a:srgbClr val="A90B22"/>
              </a:solidFill>
            </a:endParaRPr>
          </a:p>
          <a:p>
            <a:r>
              <a:rPr lang="ro-RO" dirty="0">
                <a:solidFill>
                  <a:srgbClr val="A90B22"/>
                </a:solidFill>
              </a:rPr>
              <a:t>F</a:t>
            </a:r>
            <a:r>
              <a:rPr lang="en-US" dirty="0" err="1">
                <a:solidFill>
                  <a:srgbClr val="A90B22"/>
                </a:solidFill>
              </a:rPr>
              <a:t>ormular</a:t>
            </a:r>
            <a:r>
              <a:rPr lang="en-US" dirty="0">
                <a:solidFill>
                  <a:srgbClr val="A90B22"/>
                </a:solidFill>
              </a:rPr>
              <a:t> de </a:t>
            </a:r>
            <a:r>
              <a:rPr lang="en-US" dirty="0" err="1">
                <a:solidFill>
                  <a:srgbClr val="A90B22"/>
                </a:solidFill>
              </a:rPr>
              <a:t>candidatur</a:t>
            </a:r>
            <a:r>
              <a:rPr lang="ro-RO" dirty="0">
                <a:solidFill>
                  <a:srgbClr val="A90B22"/>
                </a:solidFill>
              </a:rPr>
              <a:t>ă</a:t>
            </a:r>
            <a:endParaRPr lang="en-US" dirty="0">
              <a:solidFill>
                <a:srgbClr val="A90B22"/>
              </a:solidFill>
            </a:endParaRPr>
          </a:p>
          <a:p>
            <a:r>
              <a:rPr lang="en-US" dirty="0" err="1">
                <a:solidFill>
                  <a:srgbClr val="A90B22"/>
                </a:solidFill>
              </a:rPr>
              <a:t>Scrisoare</a:t>
            </a:r>
            <a:r>
              <a:rPr lang="en-US" dirty="0">
                <a:solidFill>
                  <a:srgbClr val="A90B22"/>
                </a:solidFill>
              </a:rPr>
              <a:t> de </a:t>
            </a:r>
            <a:r>
              <a:rPr lang="en-US" dirty="0" err="1">
                <a:solidFill>
                  <a:srgbClr val="A90B22"/>
                </a:solidFill>
              </a:rPr>
              <a:t>invita</a:t>
            </a:r>
            <a:r>
              <a:rPr lang="ro-RO" dirty="0">
                <a:solidFill>
                  <a:srgbClr val="A90B22"/>
                </a:solidFill>
              </a:rPr>
              <a:t>ț</a:t>
            </a:r>
            <a:r>
              <a:rPr lang="en-US" dirty="0" err="1">
                <a:solidFill>
                  <a:srgbClr val="A90B22"/>
                </a:solidFill>
              </a:rPr>
              <a:t>ie</a:t>
            </a:r>
            <a:r>
              <a:rPr lang="en-US" dirty="0">
                <a:solidFill>
                  <a:srgbClr val="A90B22"/>
                </a:solidFill>
              </a:rPr>
              <a:t> din </a:t>
            </a:r>
            <a:r>
              <a:rPr lang="en-US" dirty="0" err="1">
                <a:solidFill>
                  <a:srgbClr val="A90B22"/>
                </a:solidFill>
              </a:rPr>
              <a:t>partea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>
                <a:solidFill>
                  <a:srgbClr val="A90B22"/>
                </a:solidFill>
              </a:rPr>
              <a:t>organiza</a:t>
            </a:r>
            <a:r>
              <a:rPr lang="ro-RO" dirty="0">
                <a:solidFill>
                  <a:srgbClr val="A90B22"/>
                </a:solidFill>
              </a:rPr>
              <a:t>ț</a:t>
            </a:r>
            <a:r>
              <a:rPr lang="en-US" dirty="0" err="1">
                <a:solidFill>
                  <a:srgbClr val="A90B22"/>
                </a:solidFill>
              </a:rPr>
              <a:t>iei</a:t>
            </a:r>
            <a:r>
              <a:rPr lang="en-US" dirty="0">
                <a:solidFill>
                  <a:srgbClr val="A90B22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A90B22"/>
                </a:solidFill>
              </a:rPr>
              <a:t>CV (cu </a:t>
            </a:r>
            <a:r>
              <a:rPr lang="en-US" dirty="0" err="1">
                <a:solidFill>
                  <a:srgbClr val="A90B22"/>
                </a:solidFill>
              </a:rPr>
              <a:t>poz</a:t>
            </a:r>
            <a:r>
              <a:rPr lang="ro-RO" dirty="0">
                <a:solidFill>
                  <a:srgbClr val="A90B22"/>
                </a:solidFill>
              </a:rPr>
              <a:t>ă</a:t>
            </a:r>
            <a:r>
              <a:rPr lang="en-US" dirty="0">
                <a:solidFill>
                  <a:srgbClr val="A90B22"/>
                </a:solidFill>
              </a:rPr>
              <a:t>) </a:t>
            </a:r>
            <a:r>
              <a:rPr lang="ro-RO" dirty="0">
                <a:solidFill>
                  <a:srgbClr val="A90B22"/>
                </a:solidFill>
              </a:rPr>
              <a:t>î</a:t>
            </a:r>
            <a:r>
              <a:rPr lang="en-US" dirty="0">
                <a:solidFill>
                  <a:srgbClr val="A90B22"/>
                </a:solidFill>
              </a:rPr>
              <a:t>n limb</a:t>
            </a:r>
            <a:r>
              <a:rPr lang="ro-RO" dirty="0">
                <a:solidFill>
                  <a:srgbClr val="A90B22"/>
                </a:solidFill>
              </a:rPr>
              <a:t>ă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>
                <a:solidFill>
                  <a:srgbClr val="A90B22"/>
                </a:solidFill>
              </a:rPr>
              <a:t>str</a:t>
            </a:r>
            <a:r>
              <a:rPr lang="ro-RO" dirty="0">
                <a:solidFill>
                  <a:srgbClr val="A90B22"/>
                </a:solidFill>
              </a:rPr>
              <a:t>ă</a:t>
            </a:r>
            <a:r>
              <a:rPr lang="en-US" dirty="0">
                <a:solidFill>
                  <a:srgbClr val="A90B22"/>
                </a:solidFill>
              </a:rPr>
              <a:t>in</a:t>
            </a:r>
            <a:r>
              <a:rPr lang="ro-RO" dirty="0">
                <a:solidFill>
                  <a:srgbClr val="A90B22"/>
                </a:solidFill>
              </a:rPr>
              <a:t>ă</a:t>
            </a:r>
            <a:endParaRPr lang="en-US" dirty="0">
              <a:solidFill>
                <a:srgbClr val="A90B22"/>
              </a:solidFill>
            </a:endParaRPr>
          </a:p>
          <a:p>
            <a:r>
              <a:rPr lang="ro-RO" dirty="0" err="1">
                <a:solidFill>
                  <a:srgbClr val="A90B22"/>
                </a:solidFill>
              </a:rPr>
              <a:t>S</a:t>
            </a:r>
            <a:r>
              <a:rPr lang="en-US" dirty="0" err="1">
                <a:solidFill>
                  <a:srgbClr val="A90B22"/>
                </a:solidFill>
              </a:rPr>
              <a:t>crisoare</a:t>
            </a:r>
            <a:r>
              <a:rPr lang="en-US" dirty="0">
                <a:solidFill>
                  <a:srgbClr val="A90B22"/>
                </a:solidFill>
              </a:rPr>
              <a:t> de </a:t>
            </a:r>
            <a:r>
              <a:rPr lang="en-US" dirty="0" err="1">
                <a:solidFill>
                  <a:srgbClr val="A90B22"/>
                </a:solidFill>
              </a:rPr>
              <a:t>motiva</a:t>
            </a:r>
            <a:r>
              <a:rPr lang="ro-RO" dirty="0">
                <a:solidFill>
                  <a:srgbClr val="A90B22"/>
                </a:solidFill>
              </a:rPr>
              <a:t>ț</a:t>
            </a:r>
            <a:r>
              <a:rPr lang="en-US" dirty="0" err="1">
                <a:solidFill>
                  <a:srgbClr val="A90B22"/>
                </a:solidFill>
              </a:rPr>
              <a:t>ie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ro-RO" dirty="0">
                <a:solidFill>
                  <a:srgbClr val="A90B22"/>
                </a:solidFill>
              </a:rPr>
              <a:t>î</a:t>
            </a:r>
            <a:r>
              <a:rPr lang="en-US" dirty="0">
                <a:solidFill>
                  <a:srgbClr val="A90B22"/>
                </a:solidFill>
              </a:rPr>
              <a:t>n limb</a:t>
            </a:r>
            <a:r>
              <a:rPr lang="ro-RO" dirty="0">
                <a:solidFill>
                  <a:srgbClr val="A90B22"/>
                </a:solidFill>
              </a:rPr>
              <a:t>ă</a:t>
            </a:r>
            <a:r>
              <a:rPr lang="en-US" dirty="0">
                <a:solidFill>
                  <a:srgbClr val="A90B22"/>
                </a:solidFill>
              </a:rPr>
              <a:t> </a:t>
            </a:r>
            <a:r>
              <a:rPr lang="en-US" dirty="0" err="1">
                <a:solidFill>
                  <a:srgbClr val="A90B22"/>
                </a:solidFill>
              </a:rPr>
              <a:t>str</a:t>
            </a:r>
            <a:r>
              <a:rPr lang="ro-RO" dirty="0">
                <a:solidFill>
                  <a:srgbClr val="A90B22"/>
                </a:solidFill>
              </a:rPr>
              <a:t>ă</a:t>
            </a:r>
            <a:r>
              <a:rPr lang="en-US" dirty="0">
                <a:solidFill>
                  <a:srgbClr val="A90B22"/>
                </a:solidFill>
              </a:rPr>
              <a:t>in</a:t>
            </a:r>
            <a:r>
              <a:rPr lang="ro-RO" dirty="0">
                <a:solidFill>
                  <a:srgbClr val="A90B22"/>
                </a:solidFill>
              </a:rPr>
              <a:t>ă</a:t>
            </a:r>
            <a:endParaRPr lang="en-US" dirty="0">
              <a:solidFill>
                <a:srgbClr val="A90B22"/>
              </a:solidFill>
            </a:endParaRPr>
          </a:p>
          <a:p>
            <a:r>
              <a:rPr lang="en-US" dirty="0">
                <a:solidFill>
                  <a:srgbClr val="A90B22"/>
                </a:solidFill>
              </a:rPr>
              <a:t>Learning agreement for Traineeships </a:t>
            </a:r>
            <a:endParaRPr lang="ro-RO" dirty="0">
              <a:solidFill>
                <a:srgbClr val="A90B22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reprezentantul</a:t>
            </a:r>
            <a:r>
              <a:rPr lang="en-US" dirty="0">
                <a:solidFill>
                  <a:schemeClr val="tx1"/>
                </a:solidFill>
              </a:rPr>
              <a:t> organ</a:t>
            </a:r>
            <a:r>
              <a:rPr lang="ro-RO" dirty="0">
                <a:solidFill>
                  <a:schemeClr val="tx1"/>
                </a:solidFill>
              </a:rPr>
              <a:t>i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ro-RO" dirty="0">
                <a:solidFill>
                  <a:schemeClr val="tx1"/>
                </a:solidFill>
              </a:rPr>
              <a:t>ț</a:t>
            </a:r>
            <a:r>
              <a:rPr lang="en-US" dirty="0" err="1">
                <a:solidFill>
                  <a:schemeClr val="tx1"/>
                </a:solidFill>
              </a:rPr>
              <a:t>iei</a:t>
            </a:r>
            <a:r>
              <a:rPr lang="en-US" dirty="0">
                <a:solidFill>
                  <a:schemeClr val="tx1"/>
                </a:solidFill>
              </a:rPr>
              <a:t> din </a:t>
            </a:r>
            <a:r>
              <a:rPr lang="en-US" dirty="0" err="1">
                <a:solidFill>
                  <a:schemeClr val="tx1"/>
                </a:solidFill>
              </a:rPr>
              <a:t>str</a:t>
            </a:r>
            <a:r>
              <a:rPr lang="ro-RO" dirty="0">
                <a:solidFill>
                  <a:schemeClr val="tx1"/>
                </a:solidFill>
              </a:rPr>
              <a:t>ă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ro-RO" dirty="0">
                <a:solidFill>
                  <a:schemeClr val="tx1"/>
                </a:solidFill>
              </a:rPr>
              <a:t>ă</a:t>
            </a:r>
            <a:r>
              <a:rPr lang="en-US" dirty="0" err="1">
                <a:solidFill>
                  <a:schemeClr val="tx1"/>
                </a:solidFill>
              </a:rPr>
              <a:t>tate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scanat</a:t>
            </a:r>
            <a:r>
              <a:rPr lang="en-US" dirty="0">
                <a:solidFill>
                  <a:schemeClr val="tx1"/>
                </a:solidFill>
              </a:rPr>
              <a:t>/electronic)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coordonatorul</a:t>
            </a:r>
            <a:r>
              <a:rPr lang="en-US" dirty="0">
                <a:solidFill>
                  <a:schemeClr val="tx1"/>
                </a:solidFill>
              </a:rPr>
              <a:t> Erasmus a</a:t>
            </a:r>
            <a:r>
              <a:rPr lang="ro-RO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facult</a:t>
            </a:r>
            <a:r>
              <a:rPr lang="ro-RO" dirty="0">
                <a:solidFill>
                  <a:schemeClr val="tx1"/>
                </a:solidFill>
              </a:rPr>
              <a:t>ăț</a:t>
            </a:r>
            <a:r>
              <a:rPr lang="en-US" dirty="0">
                <a:solidFill>
                  <a:schemeClr val="tx1"/>
                </a:solidFill>
              </a:rPr>
              <a:t>ii </a:t>
            </a:r>
            <a:endParaRPr lang="ro-RO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A90B22"/>
                </a:solidFill>
              </a:rPr>
              <a:t>Copie</a:t>
            </a:r>
            <a:r>
              <a:rPr lang="en-US" dirty="0">
                <a:solidFill>
                  <a:srgbClr val="A90B22"/>
                </a:solidFill>
              </a:rPr>
              <a:t> CI</a:t>
            </a:r>
          </a:p>
          <a:p>
            <a:r>
              <a:rPr lang="ro-RO" dirty="0">
                <a:solidFill>
                  <a:srgbClr val="A90B22"/>
                </a:solidFill>
              </a:rPr>
              <a:t>Extras </a:t>
            </a:r>
            <a:r>
              <a:rPr lang="en-US" dirty="0">
                <a:solidFill>
                  <a:srgbClr val="A90B22"/>
                </a:solidFill>
              </a:rPr>
              <a:t>de </a:t>
            </a:r>
            <a:r>
              <a:rPr lang="en-US" dirty="0" err="1">
                <a:solidFill>
                  <a:srgbClr val="A90B22"/>
                </a:solidFill>
              </a:rPr>
              <a:t>cont</a:t>
            </a:r>
            <a:endParaRPr lang="en-US" dirty="0">
              <a:solidFill>
                <a:srgbClr val="A90B2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A90B22"/>
                </a:solidFill>
              </a:rPr>
              <a:t>Mobilităţi</a:t>
            </a:r>
            <a:r>
              <a:rPr lang="en-US" dirty="0">
                <a:solidFill>
                  <a:srgbClr val="A90B22"/>
                </a:solidFill>
              </a:rPr>
              <a:t> de </a:t>
            </a:r>
            <a:r>
              <a:rPr lang="en-US" dirty="0" err="1">
                <a:solidFill>
                  <a:srgbClr val="A90B22"/>
                </a:solidFill>
              </a:rPr>
              <a:t>plasament</a:t>
            </a:r>
            <a:endParaRPr lang="en-US" dirty="0">
              <a:solidFill>
                <a:srgbClr val="A90B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2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rgbClr val="C00000"/>
                </a:solidFill>
              </a:rPr>
              <a:t>De ce Erasmus?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r>
              <a:rPr lang="ro-RO" b="1" dirty="0">
                <a:solidFill>
                  <a:srgbClr val="C00000"/>
                </a:solidFill>
              </a:rPr>
              <a:t>Explorează Europa, încearcă experienţa ERASMUS!</a:t>
            </a:r>
          </a:p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endParaRPr lang="ro-RO" b="1" dirty="0"/>
          </a:p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r>
              <a:rPr lang="ro-RO" b="1" dirty="0"/>
              <a:t>Descoperă o cultură diferită ...</a:t>
            </a:r>
          </a:p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r>
              <a:rPr lang="ro-RO" b="1" dirty="0"/>
              <a:t>	Fă-ţi prieteni noi ... </a:t>
            </a:r>
          </a:p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r>
              <a:rPr lang="ro-RO" b="1" dirty="0"/>
              <a:t>		Învaţă o limbă străină ...</a:t>
            </a:r>
          </a:p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r>
              <a:rPr lang="ro-RO" b="1" dirty="0"/>
              <a:t>			Adaugă o experienţă extraordinară în CV ...</a:t>
            </a:r>
          </a:p>
          <a:p>
            <a:pPr marL="0" indent="0">
              <a:buNone/>
              <a:tabLst>
                <a:tab pos="449263" algn="l"/>
                <a:tab pos="987425" algn="l"/>
                <a:tab pos="1436688" algn="l"/>
              </a:tabLst>
            </a:pPr>
            <a:endParaRPr lang="ro-RO" b="1" dirty="0"/>
          </a:p>
          <a:p>
            <a:pPr marL="0" indent="0" algn="just">
              <a:buNone/>
              <a:tabLst>
                <a:tab pos="449263" algn="l"/>
                <a:tab pos="987425" algn="l"/>
                <a:tab pos="1436688" algn="l"/>
              </a:tabLst>
            </a:pPr>
            <a:r>
              <a:rPr lang="ro-RO" b="1" dirty="0"/>
              <a:t>Anual, peste </a:t>
            </a:r>
            <a:r>
              <a:rPr lang="en-US" b="1" dirty="0"/>
              <a:t>7000 de</a:t>
            </a:r>
            <a:r>
              <a:rPr lang="ro-RO" b="1" dirty="0"/>
              <a:t> studenţi români beneficiază</a:t>
            </a:r>
            <a:r>
              <a:rPr lang="en-US" b="1" dirty="0"/>
              <a:t> </a:t>
            </a:r>
            <a:r>
              <a:rPr lang="ro-RO" b="1" dirty="0"/>
              <a:t>de o mobilitate Erasmus.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2402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6781800" cy="1015008"/>
          </a:xfrm>
        </p:spPr>
        <p:txBody>
          <a:bodyPr/>
          <a:lstStyle/>
          <a:p>
            <a:r>
              <a:rPr lang="en-US" dirty="0" err="1">
                <a:solidFill>
                  <a:srgbClr val="A90B22"/>
                </a:solidFill>
              </a:rPr>
              <a:t>Platforme</a:t>
            </a:r>
            <a:r>
              <a:rPr lang="en-US" dirty="0">
                <a:solidFill>
                  <a:srgbClr val="A90B22"/>
                </a:solidFill>
              </a:rPr>
              <a:t> internship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274496" cy="4327376"/>
          </a:xfrm>
        </p:spPr>
        <p:txBody>
          <a:bodyPr>
            <a:noAutofit/>
          </a:bodyPr>
          <a:lstStyle/>
          <a:p>
            <a:r>
              <a:rPr lang="ro-RO" sz="2800" dirty="0"/>
              <a:t>http://erasmusintern.org</a:t>
            </a:r>
            <a:endParaRPr lang="en-US" sz="2800" dirty="0"/>
          </a:p>
          <a:p>
            <a:r>
              <a:rPr lang="ro-RO" sz="2800" dirty="0"/>
              <a:t>http://www.praxisnetwork.eu</a:t>
            </a:r>
            <a:endParaRPr lang="en-US" sz="2800" dirty="0"/>
          </a:p>
          <a:p>
            <a:r>
              <a:rPr lang="ro-RO" sz="2800" dirty="0"/>
              <a:t>http://eurasmus.com</a:t>
            </a:r>
            <a:endParaRPr lang="en-US" sz="2800" dirty="0"/>
          </a:p>
          <a:p>
            <a:r>
              <a:rPr lang="ro-RO" sz="2800" dirty="0"/>
              <a:t>https://ec.europa.eu/eures/droppin/en/all-opportunities</a:t>
            </a:r>
            <a:endParaRPr lang="en-US" sz="2800" dirty="0"/>
          </a:p>
          <a:p>
            <a:r>
              <a:rPr lang="ro-RO" sz="2800" dirty="0"/>
              <a:t>http://www.gooverseas.com/internships-abroad/europe</a:t>
            </a:r>
            <a:endParaRPr lang="en-US" sz="2800" dirty="0"/>
          </a:p>
          <a:p>
            <a:r>
              <a:rPr lang="ro-RO" sz="2800" dirty="0"/>
              <a:t>http://www.ies-consulting.eu</a:t>
            </a:r>
            <a:endParaRPr lang="en-US" sz="2800" dirty="0"/>
          </a:p>
          <a:p>
            <a:r>
              <a:rPr lang="ro-RO" sz="2800" dirty="0"/>
              <a:t>https://www.spain-internship.com/en</a:t>
            </a:r>
            <a:endParaRPr lang="en-US" sz="2800" dirty="0"/>
          </a:p>
          <a:p>
            <a:r>
              <a:rPr lang="ro-RO" sz="2800" dirty="0"/>
              <a:t>http://www.animafestexperience.com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7102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589240"/>
            <a:ext cx="6781800" cy="726976"/>
          </a:xfrm>
        </p:spPr>
        <p:txBody>
          <a:bodyPr>
            <a:normAutofit fontScale="90000"/>
          </a:bodyPr>
          <a:lstStyle/>
          <a:p>
            <a:r>
              <a:rPr lang="ro-RO" dirty="0">
                <a:solidFill>
                  <a:srgbClr val="C00000"/>
                </a:solidFill>
              </a:rPr>
              <a:t>Date de contact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76672"/>
            <a:ext cx="777044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o-RO" altLang="en-US" sz="1900" b="1" dirty="0">
                <a:ea typeface="Arial Unicode MS" pitchFamily="34" charset="-128"/>
                <a:cs typeface="Arial Unicode MS" pitchFamily="34" charset="-128"/>
              </a:rPr>
              <a:t>Coordonator instituţional</a:t>
            </a:r>
            <a:r>
              <a:rPr lang="ro-RO" altLang="en-US" sz="1900" b="1" dirty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Prof. univ. dr. Constantin Marius PROFIROIU</a:t>
            </a:r>
            <a:endParaRPr lang="en-US" altLang="en-US" sz="1900" b="1" dirty="0"/>
          </a:p>
          <a:p>
            <a:pPr>
              <a:lnSpc>
                <a:spcPct val="90000"/>
              </a:lnSpc>
              <a:buNone/>
            </a:pPr>
            <a:r>
              <a:rPr lang="en-US" altLang="en-US" sz="1900" b="1" dirty="0" err="1"/>
              <a:t>Prorector</a:t>
            </a:r>
            <a:r>
              <a:rPr lang="en-US" altLang="en-US" sz="1900" b="1" dirty="0"/>
              <a:t> </a:t>
            </a:r>
            <a:r>
              <a:rPr lang="en-US" altLang="en-US" sz="1900" b="1" dirty="0" err="1"/>
              <a:t>Relaţii</a:t>
            </a:r>
            <a:r>
              <a:rPr lang="en-US" altLang="en-US" sz="1900" b="1" dirty="0"/>
              <a:t> </a:t>
            </a:r>
            <a:r>
              <a:rPr lang="en-US" altLang="en-US" sz="1900" b="1" dirty="0" err="1"/>
              <a:t>Internaţionale</a:t>
            </a:r>
            <a:endParaRPr lang="ro-RO" altLang="en-US" sz="1900" b="1" dirty="0"/>
          </a:p>
          <a:p>
            <a:pPr>
              <a:lnSpc>
                <a:spcPct val="90000"/>
              </a:lnSpc>
              <a:buNone/>
            </a:pPr>
            <a:endParaRPr lang="ro-RO" altLang="en-US" sz="1000" b="1" dirty="0"/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Lect. univ. dr. Cătălin PLOAE</a:t>
            </a:r>
            <a:r>
              <a:rPr lang="en-US" altLang="en-US" sz="1900" b="1" dirty="0"/>
              <a:t>- </a:t>
            </a:r>
            <a:r>
              <a:rPr lang="ro-RO" altLang="en-US" sz="1900" b="1" dirty="0"/>
              <a:t>Director Relaţii Internaţionale </a:t>
            </a:r>
            <a:endParaRPr lang="en-US" altLang="en-US" sz="1900" b="1" dirty="0"/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Sala 0130</a:t>
            </a:r>
          </a:p>
          <a:p>
            <a:pPr>
              <a:lnSpc>
                <a:spcPct val="90000"/>
              </a:lnSpc>
              <a:buNone/>
            </a:pPr>
            <a:endParaRPr lang="ro-RO" altLang="en-US" sz="1000" b="1" dirty="0"/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Christine DEMETER</a:t>
            </a:r>
            <a:r>
              <a:rPr lang="en-US" altLang="en-US" sz="1900" b="1" dirty="0"/>
              <a:t>– </a:t>
            </a:r>
            <a:r>
              <a:rPr lang="en-US" altLang="en-US" sz="1900" b="1" dirty="0" err="1"/>
              <a:t>Şef</a:t>
            </a:r>
            <a:r>
              <a:rPr lang="en-US" altLang="en-US" sz="1900" b="1" dirty="0"/>
              <a:t> </a:t>
            </a:r>
            <a:r>
              <a:rPr lang="en-US" altLang="en-US" sz="1900" b="1" dirty="0" err="1"/>
              <a:t>Birou</a:t>
            </a:r>
            <a:r>
              <a:rPr lang="en-US" altLang="en-US" sz="1900" b="1" dirty="0"/>
              <a:t> Erasmus+</a:t>
            </a:r>
            <a:endParaRPr lang="ro-RO" altLang="en-US" sz="1900" b="1" dirty="0"/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Maria TODIRCAN - Referent Erasmus+</a:t>
            </a:r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Sala 0133</a:t>
            </a:r>
            <a:endParaRPr lang="en-US" altLang="en-US" sz="1900" b="1" dirty="0"/>
          </a:p>
          <a:p>
            <a:pPr>
              <a:lnSpc>
                <a:spcPct val="90000"/>
              </a:lnSpc>
              <a:buNone/>
            </a:pPr>
            <a:endParaRPr lang="ro-RO" altLang="en-US" sz="1000" b="1" dirty="0"/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Teodora FULGA – Referent Erasmus+</a:t>
            </a:r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Sala 0132</a:t>
            </a:r>
            <a:endParaRPr lang="en-US" altLang="en-US" sz="1900" b="1" dirty="0"/>
          </a:p>
          <a:p>
            <a:pPr>
              <a:lnSpc>
                <a:spcPct val="90000"/>
              </a:lnSpc>
              <a:buNone/>
            </a:pPr>
            <a:endParaRPr lang="ro-RO" altLang="en-US" sz="1000" b="1" dirty="0"/>
          </a:p>
          <a:p>
            <a:pPr>
              <a:lnSpc>
                <a:spcPct val="90000"/>
              </a:lnSpc>
              <a:buNone/>
            </a:pPr>
            <a:r>
              <a:rPr lang="en-US" altLang="en-US" sz="1900" b="1" dirty="0"/>
              <a:t>Tel.: </a:t>
            </a:r>
            <a:r>
              <a:rPr lang="ro-RO" altLang="en-US" sz="1900" b="1" dirty="0"/>
              <a:t>0</a:t>
            </a:r>
            <a:r>
              <a:rPr lang="en-US" altLang="en-US" sz="1900" b="1" dirty="0"/>
              <a:t>21 319 19 10</a:t>
            </a:r>
          </a:p>
          <a:p>
            <a:pPr>
              <a:lnSpc>
                <a:spcPct val="90000"/>
              </a:lnSpc>
              <a:buNone/>
            </a:pPr>
            <a:r>
              <a:rPr lang="ro-RO" altLang="en-US" sz="1900" b="1" dirty="0"/>
              <a:t>E-mail: </a:t>
            </a:r>
            <a:r>
              <a:rPr lang="ro-RO" altLang="en-US" sz="1900" b="1" dirty="0">
                <a:solidFill>
                  <a:srgbClr val="A90B22"/>
                </a:solidFill>
              </a:rPr>
              <a:t>erasmus</a:t>
            </a:r>
            <a:r>
              <a:rPr lang="en-US" altLang="en-US" sz="1900" b="1" dirty="0">
                <a:solidFill>
                  <a:srgbClr val="A90B22"/>
                </a:solidFill>
              </a:rPr>
              <a:t>@</a:t>
            </a:r>
            <a:r>
              <a:rPr lang="en-US" altLang="en-US" sz="1900" b="1" dirty="0" err="1">
                <a:solidFill>
                  <a:srgbClr val="A90B22"/>
                </a:solidFill>
              </a:rPr>
              <a:t>ase.r</a:t>
            </a:r>
            <a:r>
              <a:rPr lang="ro-RO" altLang="en-US" sz="1900" b="1" dirty="0">
                <a:solidFill>
                  <a:srgbClr val="A90B22"/>
                </a:solidFill>
              </a:rPr>
              <a:t>o </a:t>
            </a:r>
          </a:p>
          <a:p>
            <a:pPr>
              <a:lnSpc>
                <a:spcPct val="90000"/>
              </a:lnSpc>
              <a:buNone/>
            </a:pPr>
            <a:endParaRPr lang="ro-RO" altLang="en-US" sz="800" b="1" dirty="0">
              <a:solidFill>
                <a:srgbClr val="A90B2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o-RO" altLang="en-US" sz="2200" b="1" dirty="0">
                <a:solidFill>
                  <a:srgbClr val="A90B22"/>
                </a:solidFill>
              </a:rPr>
              <a:t>www.international.ase.ro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rgbClr val="A90B22"/>
                </a:solidFill>
              </a:rPr>
              <a:t>FB: </a:t>
            </a:r>
            <a:r>
              <a:rPr lang="ro-RO" altLang="en-US" sz="2200" b="1" dirty="0" err="1">
                <a:solidFill>
                  <a:srgbClr val="A90B22"/>
                </a:solidFill>
                <a:hlinkClick r:id="rId2"/>
              </a:rPr>
              <a:t>ASEBucharest.DRI</a:t>
            </a:r>
            <a:r>
              <a:rPr lang="en-US" altLang="en-US" sz="2200" b="1" dirty="0">
                <a:solidFill>
                  <a:srgbClr val="A90B22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35096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>
            <a:extLst>
              <a:ext uri="{FF2B5EF4-FFF2-40B4-BE49-F238E27FC236}">
                <a16:creationId xmlns:a16="http://schemas.microsoft.com/office/drawing/2014/main" id="{CB1E611C-8938-4E58-BB2B-27D81F75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>
                <a:solidFill>
                  <a:srgbClr val="A90B22"/>
                </a:solidFill>
              </a:rPr>
              <a:t>Caravana Erasmus+ virtuală</a:t>
            </a:r>
            <a:endParaRPr lang="en-US" dirty="0">
              <a:solidFill>
                <a:srgbClr val="A90B22"/>
              </a:solidFill>
            </a:endParaRPr>
          </a:p>
        </p:txBody>
      </p:sp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id="{80FF9BCA-CECC-480B-9EFF-CB58B137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548680"/>
            <a:ext cx="7543800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b="1" i="1" dirty="0">
                <a:solidFill>
                  <a:srgbClr val="A90B22"/>
                </a:solidFill>
              </a:rPr>
              <a:t>Sesiuni de prezentare a programului Erasmus+ în anul 2021/2022 pe </a:t>
            </a:r>
            <a:r>
              <a:rPr lang="ro-RO" b="1" i="1" dirty="0" err="1">
                <a:solidFill>
                  <a:srgbClr val="A90B22"/>
                </a:solidFill>
              </a:rPr>
              <a:t>Zoom</a:t>
            </a:r>
            <a:endParaRPr lang="ro-RO" b="1" i="1" dirty="0">
              <a:solidFill>
                <a:srgbClr val="A90B22"/>
              </a:solidFill>
            </a:endParaRPr>
          </a:p>
          <a:p>
            <a:pPr marL="0" indent="0">
              <a:buNone/>
            </a:pPr>
            <a:r>
              <a:rPr lang="ro-RO" b="1" i="1" dirty="0">
                <a:solidFill>
                  <a:srgbClr val="A90B22"/>
                </a:solidFill>
              </a:rPr>
              <a:t> </a:t>
            </a:r>
          </a:p>
          <a:p>
            <a:pPr marL="0" indent="0">
              <a:buNone/>
            </a:pPr>
            <a:r>
              <a:rPr lang="ro-RO" dirty="0"/>
              <a:t>Decembrie:  7.12.2020, ora 10:00</a:t>
            </a:r>
          </a:p>
          <a:p>
            <a:pPr marL="0" indent="0">
              <a:buNone/>
            </a:pPr>
            <a:r>
              <a:rPr lang="ro-RO" dirty="0"/>
              <a:t>                    10.12.2020, ora 14:00</a:t>
            </a:r>
          </a:p>
          <a:p>
            <a:pPr marL="0" indent="0">
              <a:buNone/>
            </a:pPr>
            <a:r>
              <a:rPr lang="ro-RO" dirty="0"/>
              <a:t>                    1</a:t>
            </a:r>
            <a:r>
              <a:rPr lang="en-US" dirty="0"/>
              <a:t>5</a:t>
            </a:r>
            <a:r>
              <a:rPr lang="ro-RO" dirty="0"/>
              <a:t>.12.</a:t>
            </a:r>
            <a:r>
              <a:rPr lang="en-US" dirty="0"/>
              <a:t>2020, </a:t>
            </a:r>
            <a:r>
              <a:rPr lang="en-US" dirty="0" err="1"/>
              <a:t>ora</a:t>
            </a:r>
            <a:r>
              <a:rPr lang="en-US" dirty="0"/>
              <a:t> 13</a:t>
            </a:r>
            <a:r>
              <a:rPr lang="ro-RO" dirty="0"/>
              <a:t>:30</a:t>
            </a:r>
          </a:p>
          <a:p>
            <a:pPr marL="0" indent="0">
              <a:buNone/>
            </a:pPr>
            <a:r>
              <a:rPr lang="ro-RO" dirty="0"/>
              <a:t>Ianuarie:      13.01.2021, ora 10:00 </a:t>
            </a:r>
          </a:p>
          <a:p>
            <a:pPr marL="0" indent="0">
              <a:buNone/>
            </a:pPr>
            <a:r>
              <a:rPr lang="ro-RO" dirty="0"/>
              <a:t>                    18.01.2021, ora 14:00</a:t>
            </a:r>
          </a:p>
          <a:p>
            <a:pPr marL="0" indent="0">
              <a:buNone/>
            </a:pPr>
            <a:r>
              <a:rPr lang="ro-RO" dirty="0"/>
              <a:t>                    21.01.2021, ora 13:30 </a:t>
            </a:r>
          </a:p>
          <a:p>
            <a:pPr marL="0" indent="0">
              <a:buNone/>
            </a:pPr>
            <a:r>
              <a:rPr lang="ro-RO" dirty="0"/>
              <a:t>Coordonatele </a:t>
            </a:r>
            <a:r>
              <a:rPr lang="ro-RO" dirty="0" err="1"/>
              <a:t>Zoom</a:t>
            </a:r>
            <a:r>
              <a:rPr lang="ro-RO" dirty="0"/>
              <a:t> vor fi transmise de către conducerea facultăților   </a:t>
            </a:r>
          </a:p>
        </p:txBody>
      </p:sp>
    </p:spTree>
    <p:extLst>
      <p:ext uri="{BB962C8B-B14F-4D97-AF65-F5344CB8AC3E}">
        <p14:creationId xmlns:p14="http://schemas.microsoft.com/office/powerpoint/2010/main" val="201073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36712"/>
            <a:ext cx="489654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157192"/>
            <a:ext cx="6781800" cy="1015008"/>
          </a:xfrm>
        </p:spPr>
        <p:txBody>
          <a:bodyPr/>
          <a:lstStyle/>
          <a:p>
            <a:r>
              <a:rPr lang="ro-RO" dirty="0">
                <a:solidFill>
                  <a:srgbClr val="C00000"/>
                </a:solidFill>
              </a:rPr>
              <a:t>Unde pot studia?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85656"/>
            <a:ext cx="6738392" cy="42114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72" y="3861048"/>
            <a:ext cx="3461124" cy="216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2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en-US" altLang="en-US" sz="4600" dirty="0" err="1">
                <a:solidFill>
                  <a:srgbClr val="C00000"/>
                </a:solidFill>
              </a:rPr>
              <a:t>Destina</a:t>
            </a:r>
            <a:r>
              <a:rPr lang="ro-RO" altLang="en-US" sz="4600" dirty="0">
                <a:solidFill>
                  <a:srgbClr val="C00000"/>
                </a:solidFill>
              </a:rPr>
              <a:t>ţi</a:t>
            </a:r>
            <a:r>
              <a:rPr lang="en-US" altLang="en-US" sz="4600" dirty="0">
                <a:solidFill>
                  <a:srgbClr val="C00000"/>
                </a:solidFill>
              </a:rPr>
              <a:t>i</a:t>
            </a:r>
            <a:r>
              <a:rPr lang="ro-RO" altLang="en-US" sz="4600" dirty="0">
                <a:solidFill>
                  <a:srgbClr val="C00000"/>
                </a:solidFill>
              </a:rPr>
              <a:t> </a:t>
            </a:r>
            <a:r>
              <a:rPr lang="en-US" altLang="en-US" sz="4600" dirty="0">
                <a:solidFill>
                  <a:srgbClr val="C00000"/>
                </a:solidFill>
              </a:rPr>
              <a:t>– </a:t>
            </a:r>
            <a:r>
              <a:rPr lang="en-US" altLang="en-US" sz="4600" dirty="0" err="1">
                <a:solidFill>
                  <a:srgbClr val="C00000"/>
                </a:solidFill>
              </a:rPr>
              <a:t>mobilit</a:t>
            </a:r>
            <a:r>
              <a:rPr lang="ro-RO" altLang="en-US" sz="4600" dirty="0">
                <a:solidFill>
                  <a:srgbClr val="C00000"/>
                </a:solidFill>
              </a:rPr>
              <a:t>ăţ</a:t>
            </a:r>
            <a:r>
              <a:rPr lang="en-US" altLang="en-US" sz="4600" dirty="0">
                <a:solidFill>
                  <a:srgbClr val="C00000"/>
                </a:solidFill>
              </a:rPr>
              <a:t>i de </a:t>
            </a:r>
            <a:r>
              <a:rPr lang="en-US" altLang="en-US" sz="4600" dirty="0" err="1">
                <a:solidFill>
                  <a:srgbClr val="C00000"/>
                </a:solidFill>
              </a:rPr>
              <a:t>studii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84887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err="1"/>
              <a:t>Universit</a:t>
            </a:r>
            <a:r>
              <a:rPr lang="ro-RO" altLang="en-US" b="1" dirty="0"/>
              <a:t>ăț</a:t>
            </a:r>
            <a:r>
              <a:rPr lang="en-US" altLang="en-US" b="1" dirty="0"/>
              <a:t>i </a:t>
            </a:r>
            <a:r>
              <a:rPr lang="en-US" altLang="en-US" b="1" dirty="0" err="1"/>
              <a:t>partenere</a:t>
            </a:r>
            <a:r>
              <a:rPr lang="en-US" altLang="en-US" b="1" dirty="0"/>
              <a:t> ale ASE </a:t>
            </a:r>
            <a:r>
              <a:rPr lang="en-US" altLang="en-US" dirty="0"/>
              <a:t>din:</a:t>
            </a:r>
          </a:p>
          <a:p>
            <a:pPr>
              <a:spcAft>
                <a:spcPts val="600"/>
              </a:spcAft>
            </a:pPr>
            <a:r>
              <a:rPr lang="ro-RO" altLang="en-US" b="1" dirty="0"/>
              <a:t>ță</a:t>
            </a:r>
            <a:r>
              <a:rPr lang="en-US" altLang="en-US" b="1" dirty="0" err="1"/>
              <a:t>ri</a:t>
            </a:r>
            <a:r>
              <a:rPr lang="en-US" altLang="en-US" b="1" dirty="0"/>
              <a:t> </a:t>
            </a:r>
            <a:r>
              <a:rPr lang="en-US" altLang="en-US" b="1" dirty="0" err="1"/>
              <a:t>membre</a:t>
            </a:r>
            <a:r>
              <a:rPr lang="en-US" altLang="en-US" b="1" dirty="0"/>
              <a:t> UE</a:t>
            </a:r>
            <a:r>
              <a:rPr lang="en-US" altLang="en-US" dirty="0"/>
              <a:t>: Austria, </a:t>
            </a:r>
            <a:r>
              <a:rPr lang="en-US" altLang="en-US" dirty="0" err="1"/>
              <a:t>Belgia</a:t>
            </a:r>
            <a:r>
              <a:rPr lang="en-US" altLang="en-US" dirty="0"/>
              <a:t>, Bulgaria, </a:t>
            </a:r>
            <a:r>
              <a:rPr lang="en-US" altLang="en-US" dirty="0" err="1"/>
              <a:t>Cehia</a:t>
            </a:r>
            <a:r>
              <a:rPr lang="en-US" altLang="en-US" dirty="0"/>
              <a:t>, </a:t>
            </a:r>
            <a:r>
              <a:rPr lang="en-US" altLang="en-US" dirty="0" err="1"/>
              <a:t>Cipru</a:t>
            </a:r>
            <a:r>
              <a:rPr lang="en-US" altLang="en-US" dirty="0"/>
              <a:t>, </a:t>
            </a:r>
            <a:r>
              <a:rPr lang="en-US" altLang="en-US" dirty="0" err="1"/>
              <a:t>Croa</a:t>
            </a:r>
            <a:r>
              <a:rPr lang="ro-RO" altLang="en-US" dirty="0"/>
              <a:t>ț</a:t>
            </a:r>
            <a:r>
              <a:rPr lang="en-US" altLang="en-US" dirty="0" err="1"/>
              <a:t>ia</a:t>
            </a:r>
            <a:r>
              <a:rPr lang="en-US" altLang="en-US" dirty="0"/>
              <a:t>, </a:t>
            </a:r>
            <a:r>
              <a:rPr lang="en-US" altLang="en-US" dirty="0" err="1"/>
              <a:t>Danemarca</a:t>
            </a:r>
            <a:r>
              <a:rPr lang="en-US" altLang="en-US" dirty="0"/>
              <a:t>, Estonia, Fran</a:t>
            </a:r>
            <a:r>
              <a:rPr lang="ro-RO" altLang="en-US" dirty="0"/>
              <a:t>ț</a:t>
            </a:r>
            <a:r>
              <a:rPr lang="en-US" altLang="en-US" dirty="0"/>
              <a:t>a, Germania, </a:t>
            </a:r>
            <a:r>
              <a:rPr lang="en-US" altLang="en-US" dirty="0" err="1"/>
              <a:t>Grecia</a:t>
            </a:r>
            <a:r>
              <a:rPr lang="en-US" altLang="en-US" dirty="0"/>
              <a:t>, Italia, </a:t>
            </a:r>
            <a:r>
              <a:rPr lang="en-US" altLang="en-US" dirty="0" err="1"/>
              <a:t>Lituania</a:t>
            </a:r>
            <a:r>
              <a:rPr lang="en-US" altLang="en-US" dirty="0"/>
              <a:t>, </a:t>
            </a:r>
            <a:r>
              <a:rPr lang="en-US" altLang="en-US" dirty="0" err="1"/>
              <a:t>Letonia</a:t>
            </a:r>
            <a:r>
              <a:rPr lang="en-US" altLang="en-US" dirty="0"/>
              <a:t>, </a:t>
            </a:r>
            <a:r>
              <a:rPr lang="en-US" altLang="en-US" dirty="0" err="1"/>
              <a:t>Marea</a:t>
            </a:r>
            <a:r>
              <a:rPr lang="en-US" altLang="en-US" dirty="0"/>
              <a:t> Britanie, </a:t>
            </a:r>
            <a:r>
              <a:rPr lang="en-US" altLang="en-US" dirty="0" err="1"/>
              <a:t>Olanda</a:t>
            </a:r>
            <a:r>
              <a:rPr lang="en-US" altLang="en-US" dirty="0"/>
              <a:t>, </a:t>
            </a:r>
            <a:r>
              <a:rPr lang="en-US" altLang="en-US" dirty="0" err="1"/>
              <a:t>Polonia</a:t>
            </a:r>
            <a:r>
              <a:rPr lang="en-US" altLang="en-US" dirty="0"/>
              <a:t>, </a:t>
            </a:r>
            <a:r>
              <a:rPr lang="en-US" altLang="en-US" dirty="0" err="1"/>
              <a:t>Portugalia</a:t>
            </a:r>
            <a:r>
              <a:rPr lang="en-US" altLang="en-US" dirty="0"/>
              <a:t>, </a:t>
            </a:r>
            <a:r>
              <a:rPr lang="en-US" altLang="en-US" dirty="0" err="1"/>
              <a:t>Slovacia</a:t>
            </a:r>
            <a:r>
              <a:rPr lang="en-US" altLang="en-US" dirty="0"/>
              <a:t>, Slovenia, </a:t>
            </a:r>
            <a:r>
              <a:rPr lang="en-US" altLang="en-US" dirty="0" err="1"/>
              <a:t>Spania</a:t>
            </a:r>
            <a:r>
              <a:rPr lang="en-US" altLang="en-US" dirty="0"/>
              <a:t>, </a:t>
            </a:r>
            <a:r>
              <a:rPr lang="en-US" altLang="en-US" dirty="0" err="1"/>
              <a:t>Ungaria</a:t>
            </a:r>
            <a:r>
              <a:rPr lang="en-US" altLang="en-US" dirty="0"/>
              <a:t> </a:t>
            </a:r>
          </a:p>
          <a:p>
            <a:pPr>
              <a:spcAft>
                <a:spcPts val="600"/>
              </a:spcAft>
            </a:pPr>
            <a:r>
              <a:rPr lang="ro-RO" altLang="en-US" b="1" dirty="0"/>
              <a:t>ță</a:t>
            </a:r>
            <a:r>
              <a:rPr lang="en-US" altLang="en-US" b="1" dirty="0" err="1"/>
              <a:t>ri</a:t>
            </a:r>
            <a:r>
              <a:rPr lang="en-US" altLang="en-US" b="1" dirty="0"/>
              <a:t> din Spa</a:t>
            </a:r>
            <a:r>
              <a:rPr lang="ro-RO" altLang="en-US" b="1" dirty="0"/>
              <a:t>ț</a:t>
            </a:r>
            <a:r>
              <a:rPr lang="en-US" altLang="en-US" b="1" dirty="0" err="1"/>
              <a:t>iul</a:t>
            </a:r>
            <a:r>
              <a:rPr lang="en-US" altLang="en-US" b="1" dirty="0"/>
              <a:t> Economic European</a:t>
            </a:r>
            <a:r>
              <a:rPr lang="en-US" altLang="en-US" dirty="0"/>
              <a:t>: </a:t>
            </a:r>
            <a:r>
              <a:rPr lang="en-US" altLang="en-US" dirty="0" err="1"/>
              <a:t>Norvegia</a:t>
            </a:r>
            <a:endParaRPr lang="en-US" altLang="en-US" dirty="0"/>
          </a:p>
          <a:p>
            <a:pPr>
              <a:spcAft>
                <a:spcPts val="600"/>
              </a:spcAft>
            </a:pPr>
            <a:r>
              <a:rPr lang="ro-RO" altLang="en-US" b="1" dirty="0" err="1"/>
              <a:t>ță</a:t>
            </a:r>
            <a:r>
              <a:rPr lang="en-US" altLang="en-US" b="1" dirty="0" err="1"/>
              <a:t>ri</a:t>
            </a:r>
            <a:r>
              <a:rPr lang="en-US" altLang="en-US" b="1" dirty="0"/>
              <a:t> </a:t>
            </a:r>
            <a:r>
              <a:rPr lang="en-US" altLang="en-US" b="1" dirty="0" err="1"/>
              <a:t>asociate</a:t>
            </a:r>
            <a:r>
              <a:rPr lang="en-US" altLang="en-US" b="1" dirty="0"/>
              <a:t> / candidate UE</a:t>
            </a:r>
            <a:r>
              <a:rPr lang="en-US" altLang="en-US" dirty="0"/>
              <a:t>: Macedonia de Nord, </a:t>
            </a:r>
            <a:r>
              <a:rPr lang="en-US" altLang="en-US" dirty="0" err="1"/>
              <a:t>Turcia</a:t>
            </a:r>
            <a:endParaRPr lang="en-US" altLang="en-US" dirty="0"/>
          </a:p>
          <a:p>
            <a:pPr>
              <a:spcAft>
                <a:spcPts val="600"/>
              </a:spcAft>
            </a:pPr>
            <a:r>
              <a:rPr lang="ro-RO" altLang="en-US" b="1" dirty="0"/>
              <a:t>ță</a:t>
            </a:r>
            <a:r>
              <a:rPr lang="en-US" altLang="en-US" b="1" dirty="0"/>
              <a:t>ri </a:t>
            </a:r>
            <a:r>
              <a:rPr lang="en-US" altLang="en-US" b="1" dirty="0" err="1"/>
              <a:t>partenere</a:t>
            </a:r>
            <a:r>
              <a:rPr lang="en-US" altLang="en-US" dirty="0"/>
              <a:t>: Azerbaijan, </a:t>
            </a:r>
            <a:r>
              <a:rPr lang="en-US" altLang="en-US" dirty="0" err="1"/>
              <a:t>Federaţia</a:t>
            </a:r>
            <a:r>
              <a:rPr lang="en-US" altLang="en-US" dirty="0"/>
              <a:t> </a:t>
            </a:r>
            <a:r>
              <a:rPr lang="en-US" altLang="en-US" dirty="0" err="1"/>
              <a:t>Rusă</a:t>
            </a:r>
            <a:r>
              <a:rPr lang="en-US" altLang="en-US" dirty="0"/>
              <a:t>, </a:t>
            </a:r>
            <a:r>
              <a:rPr lang="en-US" altLang="en-US" dirty="0" err="1"/>
              <a:t>Iordania</a:t>
            </a:r>
            <a:r>
              <a:rPr lang="en-US" altLang="en-US" dirty="0"/>
              <a:t>, </a:t>
            </a:r>
            <a:r>
              <a:rPr lang="en-US" altLang="en-US" dirty="0" err="1"/>
              <a:t>Japonia</a:t>
            </a:r>
            <a:r>
              <a:rPr lang="en-US" altLang="en-US" dirty="0"/>
              <a:t>, </a:t>
            </a:r>
            <a:r>
              <a:rPr lang="en-US" altLang="en-US" dirty="0" err="1"/>
              <a:t>Kazahstan</a:t>
            </a:r>
            <a:r>
              <a:rPr lang="en-US" altLang="en-US" dirty="0"/>
              <a:t>, </a:t>
            </a:r>
            <a:r>
              <a:rPr lang="en-US" altLang="en-US" dirty="0" err="1"/>
              <a:t>Liban</a:t>
            </a:r>
            <a:r>
              <a:rPr lang="en-US" altLang="en-US" dirty="0"/>
              <a:t>, </a:t>
            </a:r>
            <a:r>
              <a:rPr lang="en-US" altLang="en-US" dirty="0" err="1"/>
              <a:t>Republica</a:t>
            </a:r>
            <a:r>
              <a:rPr lang="en-US" altLang="en-US" dirty="0"/>
              <a:t> Moldova, </a:t>
            </a:r>
            <a:r>
              <a:rPr lang="en-US" altLang="en-US" dirty="0" err="1"/>
              <a:t>Ucraina</a:t>
            </a:r>
            <a:r>
              <a:rPr lang="en-US" altLang="en-US" dirty="0"/>
              <a:t>, Uzbekistan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9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85184"/>
            <a:ext cx="7554416" cy="1087016"/>
          </a:xfrm>
        </p:spPr>
        <p:txBody>
          <a:bodyPr/>
          <a:lstStyle/>
          <a:p>
            <a:r>
              <a:rPr lang="ro-RO" dirty="0">
                <a:solidFill>
                  <a:srgbClr val="C00000"/>
                </a:solidFill>
              </a:rPr>
              <a:t>Criterii de eligibilitate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spcBef>
                <a:spcPct val="65000"/>
              </a:spcBef>
            </a:pPr>
            <a:r>
              <a:rPr lang="ro-RO" altLang="en-US" sz="2800" dirty="0"/>
              <a:t>Student/ă al/a ASE Bucureşti, forma de învăţăm</a:t>
            </a:r>
            <a:r>
              <a:rPr lang="en-US" altLang="en-US" sz="2800" dirty="0"/>
              <a:t>â</a:t>
            </a:r>
            <a:r>
              <a:rPr lang="ro-RO" altLang="en-US" sz="2800" dirty="0"/>
              <a:t>nt cu </a:t>
            </a:r>
            <a:r>
              <a:rPr lang="en-US" altLang="en-US" sz="2800" dirty="0" err="1"/>
              <a:t>frecven</a:t>
            </a:r>
            <a:r>
              <a:rPr lang="ro-RO" altLang="en-US" sz="2800" dirty="0"/>
              <a:t>ță (ciclul de licenţă, masterat sau doctorat)</a:t>
            </a:r>
          </a:p>
          <a:p>
            <a:pPr algn="just">
              <a:lnSpc>
                <a:spcPct val="90000"/>
              </a:lnSpc>
              <a:spcBef>
                <a:spcPct val="65000"/>
              </a:spcBef>
            </a:pPr>
            <a:r>
              <a:rPr lang="ro-RO" altLang="en-US" sz="2800" dirty="0"/>
              <a:t>Integralist/ă, av</a:t>
            </a:r>
            <a:r>
              <a:rPr lang="en-US" altLang="en-US" sz="2800" dirty="0"/>
              <a:t>â</a:t>
            </a:r>
            <a:r>
              <a:rPr lang="ro-RO" altLang="en-US" sz="2800" dirty="0"/>
              <a:t>nd media anilor de studii minim 7,00</a:t>
            </a:r>
          </a:p>
          <a:p>
            <a:pPr algn="just">
              <a:lnSpc>
                <a:spcPct val="90000"/>
              </a:lnSpc>
              <a:spcBef>
                <a:spcPct val="65000"/>
              </a:spcBef>
            </a:pPr>
            <a:r>
              <a:rPr lang="ro-RO" altLang="en-US" sz="2800" dirty="0"/>
              <a:t>În anul de mobilitate (20</a:t>
            </a:r>
            <a:r>
              <a:rPr lang="en-US" altLang="en-US" sz="2800" dirty="0"/>
              <a:t>20</a:t>
            </a:r>
            <a:r>
              <a:rPr lang="ro-RO" altLang="en-US" sz="2800" dirty="0"/>
              <a:t>/20</a:t>
            </a:r>
            <a:r>
              <a:rPr lang="en-US" altLang="en-US" sz="2800" dirty="0"/>
              <a:t>21</a:t>
            </a:r>
            <a:r>
              <a:rPr lang="ro-RO" altLang="en-US" sz="2800" dirty="0"/>
              <a:t>), înmatriculat/ă la ASE Bucureşti:</a:t>
            </a:r>
          </a:p>
          <a:p>
            <a:pPr lvl="1" algn="just">
              <a:lnSpc>
                <a:spcPct val="90000"/>
              </a:lnSpc>
              <a:spcBef>
                <a:spcPct val="65000"/>
              </a:spcBef>
            </a:pPr>
            <a:r>
              <a:rPr lang="ro-RO" altLang="en-US" sz="2600" dirty="0"/>
              <a:t>în anii de studiu II – III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studii</a:t>
            </a:r>
            <a:r>
              <a:rPr lang="en-US" altLang="en-US" sz="2600" dirty="0"/>
              <a:t> de </a:t>
            </a:r>
            <a:r>
              <a:rPr lang="en-US" altLang="en-US" sz="2600" dirty="0" err="1"/>
              <a:t>licen</a:t>
            </a:r>
            <a:r>
              <a:rPr lang="ro-RO" altLang="en-US" sz="2600" dirty="0"/>
              <a:t>ţă</a:t>
            </a:r>
          </a:p>
          <a:p>
            <a:pPr lvl="1" algn="just">
              <a:lnSpc>
                <a:spcPct val="90000"/>
              </a:lnSpc>
              <a:spcBef>
                <a:spcPct val="65000"/>
              </a:spcBef>
            </a:pPr>
            <a:r>
              <a:rPr lang="en-US" altLang="en-US" sz="2600" dirty="0"/>
              <a:t>la </a:t>
            </a:r>
            <a:r>
              <a:rPr lang="en-US" altLang="en-US" sz="2600" dirty="0" err="1"/>
              <a:t>programe</a:t>
            </a:r>
            <a:r>
              <a:rPr lang="en-US" altLang="en-US" sz="2600" dirty="0"/>
              <a:t> de </a:t>
            </a:r>
            <a:r>
              <a:rPr lang="ro-RO" altLang="en-US" sz="2600" dirty="0"/>
              <a:t>masterat</a:t>
            </a:r>
          </a:p>
          <a:p>
            <a:pPr lvl="1" algn="just">
              <a:lnSpc>
                <a:spcPct val="90000"/>
              </a:lnSpc>
              <a:spcBef>
                <a:spcPct val="65000"/>
              </a:spcBef>
            </a:pPr>
            <a:r>
              <a:rPr lang="ro-RO" altLang="en-US" sz="2600" dirty="0"/>
              <a:t>la programe de doctorat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6909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16" y="5445224"/>
            <a:ext cx="7698432" cy="798984"/>
          </a:xfrm>
        </p:spPr>
        <p:txBody>
          <a:bodyPr>
            <a:normAutofit/>
          </a:bodyPr>
          <a:lstStyle/>
          <a:p>
            <a:r>
              <a:rPr lang="en-US" sz="4600" dirty="0" err="1">
                <a:solidFill>
                  <a:srgbClr val="C00000"/>
                </a:solidFill>
              </a:rPr>
              <a:t>Etapele</a:t>
            </a:r>
            <a:r>
              <a:rPr lang="en-US" sz="4600" dirty="0">
                <a:solidFill>
                  <a:srgbClr val="C00000"/>
                </a:solidFill>
              </a:rPr>
              <a:t> </a:t>
            </a:r>
            <a:r>
              <a:rPr lang="en-US" sz="4600" dirty="0" err="1">
                <a:solidFill>
                  <a:srgbClr val="C00000"/>
                </a:solidFill>
              </a:rPr>
              <a:t>procesului</a:t>
            </a:r>
            <a:r>
              <a:rPr lang="en-US" sz="4600" dirty="0">
                <a:solidFill>
                  <a:srgbClr val="C00000"/>
                </a:solidFill>
              </a:rPr>
              <a:t> de </a:t>
            </a:r>
            <a:r>
              <a:rPr lang="en-US" sz="4600" dirty="0" err="1">
                <a:solidFill>
                  <a:srgbClr val="C00000"/>
                </a:solidFill>
              </a:rPr>
              <a:t>selecţie</a:t>
            </a:r>
            <a:endParaRPr lang="en-US" sz="4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7543800" cy="5407496"/>
          </a:xfrm>
        </p:spPr>
        <p:txBody>
          <a:bodyPr>
            <a:noAutofit/>
          </a:bodyPr>
          <a:lstStyle/>
          <a:p>
            <a:r>
              <a:rPr lang="en-US" altLang="en-US" sz="3000" b="1" dirty="0" err="1"/>
              <a:t>Afi</a:t>
            </a:r>
            <a:r>
              <a:rPr lang="ro-RO" altLang="en-US" sz="3000" b="1" dirty="0" err="1"/>
              <a:t>șarea</a:t>
            </a:r>
            <a:r>
              <a:rPr lang="ro-RO" altLang="en-US" sz="3000" b="1" dirty="0"/>
              <a:t> ofertei de mobilități</a:t>
            </a:r>
            <a:br>
              <a:rPr lang="ro-RO" altLang="en-US" sz="3000" b="1" dirty="0"/>
            </a:br>
            <a:r>
              <a:rPr lang="ro-RO" altLang="en-US" sz="3000" dirty="0"/>
              <a:t>01.02.2021</a:t>
            </a:r>
            <a:endParaRPr lang="en-US" altLang="en-US" sz="3000" b="1" dirty="0"/>
          </a:p>
          <a:p>
            <a:r>
              <a:rPr lang="ro-RO" altLang="en-US" sz="3000" b="1" dirty="0"/>
              <a:t>Depunerea dosarelor de candidatură</a:t>
            </a:r>
          </a:p>
          <a:p>
            <a:pPr>
              <a:spcBef>
                <a:spcPts val="0"/>
              </a:spcBef>
              <a:buNone/>
            </a:pPr>
            <a:r>
              <a:rPr lang="ro-RO" altLang="en-US" sz="3000" dirty="0"/>
              <a:t>	08 – 19.02.20</a:t>
            </a:r>
            <a:r>
              <a:rPr lang="en-US" altLang="en-US" sz="3000" dirty="0"/>
              <a:t>2</a:t>
            </a:r>
            <a:r>
              <a:rPr lang="ro-RO" altLang="en-US" sz="3000" dirty="0"/>
              <a:t>1</a:t>
            </a:r>
            <a:br>
              <a:rPr lang="ro-RO" altLang="en-US" sz="3200" dirty="0"/>
            </a:br>
            <a:endParaRPr lang="ro-RO" altLang="en-US" sz="1100" dirty="0"/>
          </a:p>
          <a:p>
            <a:pPr>
              <a:spcBef>
                <a:spcPts val="0"/>
              </a:spcBef>
            </a:pPr>
            <a:r>
              <a:rPr lang="ro-RO" altLang="en-US" sz="3000" b="1" dirty="0"/>
              <a:t>Testul de competenţă lingvistică</a:t>
            </a:r>
          </a:p>
          <a:p>
            <a:pPr>
              <a:spcBef>
                <a:spcPts val="0"/>
              </a:spcBef>
              <a:buNone/>
            </a:pPr>
            <a:r>
              <a:rPr lang="ro-RO" altLang="en-US" sz="3000" dirty="0"/>
              <a:t>	03.03.20</a:t>
            </a:r>
            <a:r>
              <a:rPr lang="en-US" altLang="en-US" sz="3000" dirty="0"/>
              <a:t>2</a:t>
            </a:r>
            <a:r>
              <a:rPr lang="ro-RO" altLang="en-US" sz="3000" dirty="0"/>
              <a:t>1</a:t>
            </a:r>
          </a:p>
          <a:p>
            <a:pPr>
              <a:buNone/>
            </a:pPr>
            <a:endParaRPr lang="ro-RO" altLang="en-US" sz="500" b="1" dirty="0"/>
          </a:p>
          <a:p>
            <a:r>
              <a:rPr lang="ro-RO" altLang="en-US" sz="3000" b="1" dirty="0"/>
              <a:t>Interviul de selecţie</a:t>
            </a:r>
          </a:p>
          <a:p>
            <a:pPr>
              <a:spcBef>
                <a:spcPts val="0"/>
              </a:spcBef>
              <a:buNone/>
            </a:pPr>
            <a:r>
              <a:rPr lang="ro-RO" altLang="en-US" sz="3000" b="1" dirty="0"/>
              <a:t>	</a:t>
            </a:r>
            <a:r>
              <a:rPr lang="ro-RO" altLang="en-US" sz="3000" dirty="0"/>
              <a:t>12 – 19.0</a:t>
            </a:r>
            <a:r>
              <a:rPr lang="en-US" altLang="en-US" sz="3000" dirty="0"/>
              <a:t>3</a:t>
            </a:r>
            <a:r>
              <a:rPr lang="ro-RO" altLang="en-US" sz="3000" dirty="0"/>
              <a:t>.20</a:t>
            </a:r>
            <a:r>
              <a:rPr lang="en-US" altLang="en-US" sz="3000" dirty="0"/>
              <a:t>2</a:t>
            </a:r>
            <a:r>
              <a:rPr lang="ro-RO" altLang="en-US" sz="3000" dirty="0"/>
              <a:t>1</a:t>
            </a:r>
          </a:p>
          <a:p>
            <a:pPr>
              <a:buNone/>
            </a:pPr>
            <a:endParaRPr lang="ro-RO" altLang="en-US" sz="500" dirty="0"/>
          </a:p>
          <a:p>
            <a:pPr lvl="0">
              <a:spcBef>
                <a:spcPts val="0"/>
              </a:spcBef>
              <a:buClr>
                <a:srgbClr val="AD0101"/>
              </a:buClr>
            </a:pPr>
            <a:r>
              <a:rPr lang="ro-RO" altLang="en-US" sz="3000" b="1" dirty="0">
                <a:solidFill>
                  <a:srgbClr val="303030"/>
                </a:solidFill>
              </a:rPr>
              <a:t>Afișarea rezultatelor selecției</a:t>
            </a:r>
          </a:p>
          <a:p>
            <a:pPr lvl="0">
              <a:spcBef>
                <a:spcPts val="0"/>
              </a:spcBef>
              <a:buClr>
                <a:srgbClr val="AD0101"/>
              </a:buClr>
              <a:buNone/>
            </a:pPr>
            <a:r>
              <a:rPr lang="ro-RO" altLang="en-US" sz="3000" b="1" dirty="0">
                <a:solidFill>
                  <a:srgbClr val="303030"/>
                </a:solidFill>
              </a:rPr>
              <a:t>	</a:t>
            </a:r>
            <a:r>
              <a:rPr lang="ro-RO" altLang="en-US" sz="3000" dirty="0">
                <a:solidFill>
                  <a:srgbClr val="303030"/>
                </a:solidFill>
              </a:rPr>
              <a:t>24.03.20</a:t>
            </a:r>
            <a:r>
              <a:rPr lang="en-US" altLang="en-US" sz="3000" dirty="0">
                <a:solidFill>
                  <a:srgbClr val="303030"/>
                </a:solidFill>
              </a:rPr>
              <a:t>2</a:t>
            </a:r>
            <a:r>
              <a:rPr lang="ro-RO" altLang="en-US" sz="3000" dirty="0">
                <a:solidFill>
                  <a:srgbClr val="303030"/>
                </a:solidFill>
              </a:rPr>
              <a:t>1</a:t>
            </a:r>
            <a:endParaRPr lang="ro-RO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66931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6781800" cy="1096144"/>
          </a:xfrm>
        </p:spPr>
        <p:txBody>
          <a:bodyPr>
            <a:noAutofit/>
          </a:bodyPr>
          <a:lstStyle/>
          <a:p>
            <a:r>
              <a:rPr lang="ro-RO" sz="4900" dirty="0">
                <a:solidFill>
                  <a:srgbClr val="C00000"/>
                </a:solidFill>
              </a:rPr>
              <a:t>Dosarul de candidatură</a:t>
            </a:r>
            <a:endParaRPr lang="en-US" sz="49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692696"/>
            <a:ext cx="8784976" cy="43273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o-RO" altLang="en-US" dirty="0">
                <a:solidFill>
                  <a:srgbClr val="C00000"/>
                </a:solidFill>
              </a:rPr>
              <a:t>Documente obligatorii: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dirty="0" err="1">
                <a:solidFill>
                  <a:schemeClr val="tx1"/>
                </a:solidFill>
              </a:rPr>
              <a:t>formular</a:t>
            </a:r>
            <a:r>
              <a:rPr lang="en-US" altLang="en-US" sz="2400" dirty="0">
                <a:solidFill>
                  <a:schemeClr val="tx1"/>
                </a:solidFill>
              </a:rPr>
              <a:t> de </a:t>
            </a:r>
            <a:r>
              <a:rPr lang="ro-RO" altLang="en-US" sz="2400" dirty="0">
                <a:solidFill>
                  <a:schemeClr val="tx1"/>
                </a:solidFill>
              </a:rPr>
              <a:t>înscriere </a:t>
            </a:r>
            <a:r>
              <a:rPr lang="ro-RO" altLang="en-US" sz="2400" dirty="0">
                <a:solidFill>
                  <a:schemeClr val="tx1"/>
                </a:solidFill>
                <a:sym typeface="Wingdings"/>
                <a:hlinkClick r:id="rId2"/>
              </a:rPr>
              <a:t></a:t>
            </a:r>
            <a:br>
              <a:rPr lang="ro-RO" altLang="en-US" sz="2400" dirty="0"/>
            </a:br>
            <a:r>
              <a:rPr lang="ro-RO" altLang="en-US" sz="2400" dirty="0"/>
              <a:t>(max</a:t>
            </a:r>
            <a:r>
              <a:rPr lang="en-US" altLang="en-US" sz="2400" dirty="0"/>
              <a:t>.</a:t>
            </a:r>
            <a:r>
              <a:rPr lang="ro-RO" altLang="en-US" sz="2400" dirty="0"/>
              <a:t> 7 opţiuni</a:t>
            </a:r>
            <a:r>
              <a:rPr lang="en-US" altLang="en-US" sz="2400" dirty="0"/>
              <a:t> </a:t>
            </a:r>
            <a:r>
              <a:rPr lang="ro-RO" altLang="en-US" sz="2400" dirty="0"/>
              <a:t>pentru universităţi din acelaşi spaţiu lingvistic)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o-RO" altLang="en-US" sz="2400" dirty="0"/>
              <a:t>curriculum vitae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o-RO" altLang="en-US" sz="2400" dirty="0"/>
              <a:t>scrisoare de</a:t>
            </a:r>
            <a:r>
              <a:rPr lang="en-US" altLang="en-US" sz="2400" dirty="0"/>
              <a:t> </a:t>
            </a:r>
            <a:r>
              <a:rPr lang="ro-RO" altLang="en-US" sz="2400" dirty="0"/>
              <a:t>intenţie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o-RO" altLang="en-US" sz="2400" dirty="0"/>
              <a:t>proiect de studiu</a:t>
            </a:r>
            <a:endParaRPr lang="en-US" alt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dirty="0" err="1"/>
              <a:t>declara</a:t>
            </a:r>
            <a:r>
              <a:rPr lang="ro-RO" altLang="en-US" sz="2400" dirty="0"/>
              <a:t>ţ</a:t>
            </a:r>
            <a:r>
              <a:rPr lang="en-US" altLang="en-US" sz="2400" dirty="0" err="1"/>
              <a:t>ie-angajament</a:t>
            </a:r>
            <a:r>
              <a:rPr lang="en-US" altLang="en-US" sz="2400" dirty="0"/>
              <a:t> </a:t>
            </a:r>
            <a:r>
              <a:rPr lang="ro-RO" altLang="en-US" sz="2400" dirty="0"/>
              <a:t>î</a:t>
            </a:r>
            <a:r>
              <a:rPr lang="en-US" altLang="en-US" sz="2400" dirty="0" err="1"/>
              <a:t>nscriere</a:t>
            </a:r>
            <a:r>
              <a:rPr lang="en-US" altLang="en-US" sz="2400" dirty="0"/>
              <a:t> master pt. </a:t>
            </a:r>
            <a:r>
              <a:rPr lang="en-US" altLang="en-US" sz="2400" dirty="0" err="1"/>
              <a:t>studen</a:t>
            </a:r>
            <a:r>
              <a:rPr lang="ro-RO" altLang="en-US" sz="2400" dirty="0"/>
              <a:t>ţ</a:t>
            </a:r>
            <a:r>
              <a:rPr lang="en-US" altLang="en-US" sz="2400" dirty="0"/>
              <a:t>ii din </a:t>
            </a:r>
            <a:r>
              <a:rPr lang="en-US" altLang="en-US" sz="2400" dirty="0" err="1"/>
              <a:t>anul</a:t>
            </a:r>
            <a:r>
              <a:rPr lang="en-US" altLang="en-US" sz="2400" dirty="0"/>
              <a:t> III </a:t>
            </a:r>
            <a:r>
              <a:rPr lang="en-US" altLang="en-US" sz="2400" dirty="0">
                <a:sym typeface="Wingdings"/>
                <a:hlinkClick r:id="rId3"/>
              </a:rPr>
              <a:t>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spcBef>
                <a:spcPct val="80000"/>
              </a:spcBef>
              <a:buNone/>
            </a:pPr>
            <a:r>
              <a:rPr lang="ro-RO" altLang="en-US" dirty="0">
                <a:solidFill>
                  <a:srgbClr val="C00000"/>
                </a:solidFill>
              </a:rPr>
              <a:t>Documente opţionale: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o-RO" altLang="en-US" sz="2400" dirty="0"/>
              <a:t>atestat de competenţă lingvistică (fotocopie)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o-RO" altLang="en-US" sz="2400" dirty="0"/>
              <a:t>scrisori de recomandare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o-RO" altLang="en-US" sz="2400" dirty="0"/>
              <a:t>diplome, certificate, atestări profesionale, academice etc. (fotocopii)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765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>
            <a:normAutofit/>
          </a:bodyPr>
          <a:lstStyle/>
          <a:p>
            <a:r>
              <a:rPr lang="ro-RO" altLang="en-US" sz="4300" dirty="0">
                <a:solidFill>
                  <a:srgbClr val="C00000"/>
                </a:solidFill>
              </a:rPr>
              <a:t>Testul de competenţă lingvistică</a:t>
            </a:r>
            <a:endParaRPr lang="en-US" sz="43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pPr algn="just"/>
            <a:r>
              <a:rPr lang="ro-RO" altLang="en-US" dirty="0"/>
              <a:t>Obiectiv: evaluarea capacităţii candidatului/ei de a înţelege limba străină în care doreşte să studieze şi de a se exprima în scris (nivel de dificultate: mediu)</a:t>
            </a:r>
          </a:p>
          <a:p>
            <a:r>
              <a:rPr lang="ro-RO" altLang="en-US" dirty="0"/>
              <a:t>Probă scrisă, cu caracter eliminatoriu</a:t>
            </a:r>
            <a:r>
              <a:rPr lang="en-US" altLang="en-US" dirty="0"/>
              <a:t> (minim nota 5,00)</a:t>
            </a:r>
            <a:endParaRPr lang="ro-RO" altLang="en-US" dirty="0"/>
          </a:p>
          <a:p>
            <a:pPr algn="just"/>
            <a:r>
              <a:rPr lang="ro-RO" altLang="en-US" dirty="0"/>
              <a:t>Organizat la nivel instituţional, simultan pentru toate spaţiile lingvistice</a:t>
            </a:r>
          </a:p>
          <a:p>
            <a:pPr algn="just"/>
            <a:r>
              <a:rPr lang="ro-RO" altLang="en-US" dirty="0"/>
              <a:t>Testul se organizează pentru limbile engleză, franceză, germană, italiană, spaniolă.</a:t>
            </a:r>
          </a:p>
          <a:p>
            <a:pPr algn="just"/>
            <a:r>
              <a:rPr lang="ro-RO" altLang="en-US" dirty="0"/>
              <a:t>Testul poate fi echivalat cu un certificat de competenţă lingvistică </a:t>
            </a:r>
            <a:r>
              <a:rPr lang="en-US" altLang="en-US" dirty="0" err="1"/>
              <a:t>recunoscut</a:t>
            </a:r>
            <a:r>
              <a:rPr lang="en-US" altLang="en-US" dirty="0"/>
              <a:t> </a:t>
            </a:r>
            <a:r>
              <a:rPr lang="en-US" altLang="en-US" dirty="0" err="1"/>
              <a:t>internaţional</a:t>
            </a:r>
            <a:r>
              <a:rPr lang="ro-RO" altLang="en-US" dirty="0"/>
              <a:t>.</a:t>
            </a:r>
            <a:endParaRPr lang="en-US" altLang="en-US" dirty="0"/>
          </a:p>
          <a:p>
            <a:r>
              <a:rPr lang="en-US" altLang="en-US" dirty="0" err="1"/>
              <a:t>Exemple</a:t>
            </a:r>
            <a:r>
              <a:rPr lang="en-US" altLang="en-US" dirty="0"/>
              <a:t> de </a:t>
            </a:r>
            <a:r>
              <a:rPr lang="en-US" altLang="en-US" dirty="0" err="1"/>
              <a:t>subiecte</a:t>
            </a:r>
            <a:r>
              <a:rPr lang="en-US" altLang="en-US" dirty="0"/>
              <a:t>: </a:t>
            </a:r>
            <a:r>
              <a:rPr lang="en-US" altLang="en-US" sz="3200" dirty="0">
                <a:solidFill>
                  <a:srgbClr val="C00000"/>
                </a:solidFill>
                <a:sym typeface="Wingdings"/>
                <a:hlinkClick r:id="rId2"/>
              </a:rPr>
              <a:t></a:t>
            </a:r>
            <a:endParaRPr lang="ro-RO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1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Interviul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selecţie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ro-RO" altLang="en-US" sz="2500" dirty="0"/>
              <a:t>Obiectiv: evaluarea motivaţiei personale şi profesionale a candidatului/ei, a capacităţii de exprimare orale în limba străină şi a cunoştinţelor elementare pentru buna desfăşurare a mobilităţii</a:t>
            </a:r>
            <a:r>
              <a:rPr lang="en-US" altLang="en-US" sz="2500" dirty="0"/>
              <a:t>, </a:t>
            </a:r>
            <a:r>
              <a:rPr lang="en-US" altLang="en-US" sz="2500" dirty="0" err="1"/>
              <a:t>evaluarea</a:t>
            </a:r>
            <a:r>
              <a:rPr lang="en-US" altLang="en-US" sz="2500" dirty="0"/>
              <a:t> </a:t>
            </a:r>
            <a:r>
              <a:rPr lang="en-US" altLang="en-US" sz="2500" dirty="0" err="1"/>
              <a:t>calit</a:t>
            </a:r>
            <a:r>
              <a:rPr lang="ro-RO" altLang="en-US" sz="2500" dirty="0"/>
              <a:t>ăţ</a:t>
            </a:r>
            <a:r>
              <a:rPr lang="en-US" altLang="en-US" sz="2500" dirty="0"/>
              <a:t>ii </a:t>
            </a:r>
            <a:r>
              <a:rPr lang="en-US" altLang="en-US" sz="2500" dirty="0" err="1"/>
              <a:t>dosarului</a:t>
            </a:r>
            <a:r>
              <a:rPr lang="en-US" altLang="en-US" sz="2500" dirty="0"/>
              <a:t> de </a:t>
            </a:r>
            <a:r>
              <a:rPr lang="en-US" altLang="en-US" sz="2500" dirty="0" err="1"/>
              <a:t>candidatur</a:t>
            </a:r>
            <a:r>
              <a:rPr lang="ro-RO" altLang="en-US" sz="2500" dirty="0"/>
              <a:t>ă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ro-RO" altLang="en-US" sz="2500" dirty="0"/>
              <a:t>Repartizarea candidaţilor pentru proba de interviu se va face în funcţie de prima opţiune exprimată, indiferent de facultatea de la care provine candidatul/a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ro-RO" altLang="en-US" sz="2500" dirty="0"/>
              <a:t>Interviurile se organizează la nivelul facultăţilor care au iniţiat acordurile de cooperare</a:t>
            </a:r>
            <a:endParaRPr lang="en-US" altLang="en-US" sz="2500" i="1" dirty="0"/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dirty="0" err="1"/>
              <a:t>Interviul</a:t>
            </a:r>
            <a:r>
              <a:rPr lang="en-US" altLang="en-US" sz="2500" dirty="0"/>
              <a:t> are </a:t>
            </a:r>
            <a:r>
              <a:rPr lang="en-US" altLang="en-US" sz="2500" dirty="0" err="1"/>
              <a:t>caracter</a:t>
            </a:r>
            <a:r>
              <a:rPr lang="en-US" altLang="en-US" sz="2500" dirty="0"/>
              <a:t> </a:t>
            </a:r>
            <a:r>
              <a:rPr lang="en-US" altLang="en-US" sz="2500" dirty="0" err="1"/>
              <a:t>eliminatoriu</a:t>
            </a:r>
            <a:r>
              <a:rPr lang="en-US" altLang="en-US" sz="2500" dirty="0"/>
              <a:t> (minim nota 5,00)</a:t>
            </a:r>
          </a:p>
        </p:txBody>
      </p:sp>
    </p:spTree>
    <p:extLst>
      <p:ext uri="{BB962C8B-B14F-4D97-AF65-F5344CB8AC3E}">
        <p14:creationId xmlns:p14="http://schemas.microsoft.com/office/powerpoint/2010/main" val="1354939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810</TotalTime>
  <Words>1654</Words>
  <Application>Microsoft Office PowerPoint</Application>
  <PresentationFormat>On-screen Show (4:3)</PresentationFormat>
  <Paragraphs>169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Impact</vt:lpstr>
      <vt:lpstr>Times New Roman</vt:lpstr>
      <vt:lpstr>Wingdings</vt:lpstr>
      <vt:lpstr>NewsPrint</vt:lpstr>
      <vt:lpstr>Experienţa ERASMUS</vt:lpstr>
      <vt:lpstr>De ce Erasmus?</vt:lpstr>
      <vt:lpstr>Unde pot studia?</vt:lpstr>
      <vt:lpstr>Destinaţii – mobilităţi de studii</vt:lpstr>
      <vt:lpstr>Criterii de eligibilitate</vt:lpstr>
      <vt:lpstr>Etapele procesului de selecţie</vt:lpstr>
      <vt:lpstr>Dosarul de candidatură</vt:lpstr>
      <vt:lpstr>Testul de competenţă lingvistică</vt:lpstr>
      <vt:lpstr>Interviul de selecţie</vt:lpstr>
      <vt:lpstr>Criterii de selecţie</vt:lpstr>
      <vt:lpstr>Pregătirea candidaturii</vt:lpstr>
      <vt:lpstr>Etapele post-selecţie</vt:lpstr>
      <vt:lpstr>Suportul financiar Erasmus+ Ţările programului</vt:lpstr>
      <vt:lpstr>Suportul financiar Erasmus+ Ţările partenere</vt:lpstr>
      <vt:lpstr>Drepturile studentului ERASMUS</vt:lpstr>
      <vt:lpstr>Obligaţiile studentului ERASMUS</vt:lpstr>
      <vt:lpstr>Recunoaşterea studiilor</vt:lpstr>
      <vt:lpstr>Mobilităţi de plasament</vt:lpstr>
      <vt:lpstr>Mobilităţi de plasament</vt:lpstr>
      <vt:lpstr>Platforme internship</vt:lpstr>
      <vt:lpstr>Date de contact</vt:lpstr>
      <vt:lpstr>Caravana Erasmus+ virtuală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Anca</dc:creator>
  <cp:lastModifiedBy>Oana</cp:lastModifiedBy>
  <cp:revision>110</cp:revision>
  <dcterms:created xsi:type="dcterms:W3CDTF">2015-02-08T11:11:59Z</dcterms:created>
  <dcterms:modified xsi:type="dcterms:W3CDTF">2020-12-02T13:46:47Z</dcterms:modified>
</cp:coreProperties>
</file>